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8288000" cy="10287000"/>
  <p:notesSz cx="6858000" cy="9144000"/>
  <p:embeddedFontLst>
    <p:embeddedFont>
      <p:font typeface="Anton" panose="020F0502020204030204" pitchFamily="2" charset="0"/>
      <p:regular r:id="rId13"/>
    </p:embeddedFont>
    <p:embeddedFont>
      <p:font typeface="Barriecito" panose="020B0604020202020204" charset="0"/>
      <p:regular r:id="rId14"/>
    </p:embeddedFont>
    <p:embeddedFont>
      <p:font typeface="Brittany" panose="020B0604020202020204" charset="0"/>
      <p:regular r:id="rId15"/>
    </p:embeddedFont>
    <p:embeddedFont>
      <p:font typeface="Bukhari Script" panose="020B0604020202020204" charset="0"/>
      <p:regular r:id="rId16"/>
    </p:embeddedFont>
    <p:embeddedFont>
      <p:font typeface="Canva Sans" panose="020B0604020202020204" charset="0"/>
      <p:regular r:id="rId17"/>
    </p:embeddedFont>
    <p:embeddedFont>
      <p:font typeface="Canva Sans Bold" panose="020B0604020202020204" charset="0"/>
      <p:regular r:id="rId18"/>
    </p:embeddedFont>
    <p:embeddedFont>
      <p:font typeface="Muli" panose="020B0604020202020204" charset="0"/>
      <p:regular r:id="rId19"/>
    </p:embeddedFont>
    <p:embeddedFont>
      <p:font typeface="Muli Bold" panose="020B0604020202020204" charset="0"/>
      <p:regular r:id="rId20"/>
    </p:embeddedFont>
    <p:embeddedFont>
      <p:font typeface="Muli Extra-Light" panose="020B0604020202020204" charset="0"/>
      <p:regular r:id="rId21"/>
    </p:embeddedFont>
    <p:embeddedFont>
      <p:font typeface="Muli Heavy" panose="020B0604020202020204" charset="0"/>
      <p:regular r:id="rId22"/>
    </p:embeddedFont>
    <p:embeddedFont>
      <p:font typeface="Muli Ultra-Bold" panose="020B0604020202020204"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9" d="100"/>
          <a:sy n="49" d="100"/>
        </p:scale>
        <p:origin x="90" y="6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ableStyles" Target="tableStyles.xml"/><Relationship Id="rId30"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hyperlink" Target="https://www.microsoft.com/en-us/microsoft-365-life-hacks/presentations/how-to-use-ai-to-help-you-improve-your-presentations" TargetMode="External"/><Relationship Id="rId3" Type="http://schemas.openxmlformats.org/officeDocument/2006/relationships/hyperlink" Target="https://www.niu.edu/flexteaching/guide-to-course-materials/how-do-i-create-effective-slide-presentations.shtml" TargetMode="External"/><Relationship Id="rId7" Type="http://schemas.openxmlformats.org/officeDocument/2006/relationships/hyperlink" Target="https://events.educause.edu/resources/presenter-concierge/design-presentation" TargetMode="External"/><Relationship Id="rId2" Type="http://schemas.openxmlformats.org/officeDocument/2006/relationships/hyperlink" Target="https://writingcenter.catalyst.harvard.edu/slides" TargetMode="External"/><Relationship Id="rId1" Type="http://schemas.openxmlformats.org/officeDocument/2006/relationships/slideLayout" Target="../slideLayouts/slideLayout7.xml"/><Relationship Id="rId6" Type="http://schemas.openxmlformats.org/officeDocument/2006/relationships/hyperlink" Target="https://prezi.com/" TargetMode="External"/><Relationship Id="rId5" Type="http://schemas.openxmlformats.org/officeDocument/2006/relationships/hyperlink" Target="https://www.canva.com/presentations/?utm_source=google_sem&amp;utm_medium=cpc&amp;utm_campaign=us_en_all_seeding-product_presentations_lower_acq_mau-growth_bm&amp;utm_adgroup=us_en_all_seeding-product_presentation_lower_acq_mau-growth_bm&amp;utm_keyword=powerpoint+presentation&amp;gad_source=1&amp;gclid=Cj0KCQjwiuC2BhDSARIsALOVfBKccevYQZNgEShHOMP2ZoXE7quux15kLTC2-r_QyOqXOSY-QBkW39caAh8PEALw_wcB&amp;gclsrc=aw.ds" TargetMode="External"/><Relationship Id="rId4" Type="http://schemas.openxmlformats.org/officeDocument/2006/relationships/hyperlink" Target="https://www.cmu.edu/student-success/other-resources/handouts/comm-supp-pdfs/designing-powerpoint-slides.pdf" TargetMode="External"/><Relationship Id="rId9" Type="http://schemas.openxmlformats.org/officeDocument/2006/relationships/hyperlink" Target="https://www.beautiful.ai/"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3.sv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35A79"/>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496880" y="-1715983"/>
            <a:ext cx="10371943" cy="13718966"/>
            <a:chOff x="0" y="0"/>
            <a:chExt cx="2354580" cy="3114402"/>
          </a:xfrm>
        </p:grpSpPr>
        <p:sp>
          <p:nvSpPr>
            <p:cNvPr id="3" name="Freeform 3"/>
            <p:cNvSpPr/>
            <p:nvPr/>
          </p:nvSpPr>
          <p:spPr>
            <a:xfrm>
              <a:off x="0" y="0"/>
              <a:ext cx="2353310" cy="3114403"/>
            </a:xfrm>
            <a:custGeom>
              <a:avLst/>
              <a:gdLst/>
              <a:ahLst/>
              <a:cxnLst/>
              <a:rect l="l" t="t" r="r" b="b"/>
              <a:pathLst>
                <a:path w="2353310" h="3114403">
                  <a:moveTo>
                    <a:pt x="784860" y="3047092"/>
                  </a:moveTo>
                  <a:cubicBezTo>
                    <a:pt x="905510" y="3087732"/>
                    <a:pt x="1042670" y="3114403"/>
                    <a:pt x="1177290" y="3114403"/>
                  </a:cubicBezTo>
                  <a:cubicBezTo>
                    <a:pt x="1311910" y="3114403"/>
                    <a:pt x="1441450" y="3091542"/>
                    <a:pt x="1560830" y="3050903"/>
                  </a:cubicBezTo>
                  <a:cubicBezTo>
                    <a:pt x="1563370" y="3049632"/>
                    <a:pt x="1565910" y="3049632"/>
                    <a:pt x="1568450" y="3048363"/>
                  </a:cubicBezTo>
                  <a:cubicBezTo>
                    <a:pt x="2016760" y="2885803"/>
                    <a:pt x="2346960" y="2456542"/>
                    <a:pt x="2353310" y="1954137"/>
                  </a:cubicBezTo>
                  <a:lnTo>
                    <a:pt x="2353310" y="0"/>
                  </a:lnTo>
                  <a:lnTo>
                    <a:pt x="0" y="0"/>
                  </a:lnTo>
                  <a:lnTo>
                    <a:pt x="0" y="1952678"/>
                  </a:lnTo>
                  <a:cubicBezTo>
                    <a:pt x="6350" y="2459082"/>
                    <a:pt x="331470" y="2888342"/>
                    <a:pt x="784860" y="3047092"/>
                  </a:cubicBezTo>
                  <a:close/>
                </a:path>
              </a:pathLst>
            </a:custGeom>
            <a:solidFill>
              <a:srgbClr val="FFFFFF"/>
            </a:solidFill>
          </p:spPr>
          <p:txBody>
            <a:bodyPr/>
            <a:lstStyle/>
            <a:p>
              <a:endParaRPr lang="en-US"/>
            </a:p>
          </p:txBody>
        </p:sp>
      </p:grpSp>
      <p:grpSp>
        <p:nvGrpSpPr>
          <p:cNvPr id="4" name="Group 4"/>
          <p:cNvGrpSpPr/>
          <p:nvPr/>
        </p:nvGrpSpPr>
        <p:grpSpPr>
          <a:xfrm>
            <a:off x="16073111" y="2928611"/>
            <a:ext cx="4429778" cy="4429778"/>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DA33D"/>
            </a:solidFill>
          </p:spPr>
          <p:txBody>
            <a:bodyPr/>
            <a:lstStyle/>
            <a:p>
              <a:endParaRPr lang="en-US"/>
            </a:p>
          </p:txBody>
        </p:sp>
      </p:grpSp>
      <p:grpSp>
        <p:nvGrpSpPr>
          <p:cNvPr id="6" name="Group 6"/>
          <p:cNvGrpSpPr/>
          <p:nvPr/>
        </p:nvGrpSpPr>
        <p:grpSpPr>
          <a:xfrm>
            <a:off x="15281228" y="5797290"/>
            <a:ext cx="2156785" cy="2156785"/>
            <a:chOff x="0" y="0"/>
            <a:chExt cx="6350000" cy="6350000"/>
          </a:xfrm>
        </p:grpSpPr>
        <p:sp>
          <p:nvSpPr>
            <p:cNvPr id="7" name="Freeform 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9BD8D7"/>
            </a:solidFill>
          </p:spPr>
          <p:txBody>
            <a:bodyPr/>
            <a:lstStyle/>
            <a:p>
              <a:endParaRPr lang="en-US"/>
            </a:p>
          </p:txBody>
        </p:sp>
      </p:grpSp>
      <p:sp>
        <p:nvSpPr>
          <p:cNvPr id="8" name="Freeform 8"/>
          <p:cNvSpPr/>
          <p:nvPr/>
        </p:nvSpPr>
        <p:spPr>
          <a:xfrm>
            <a:off x="3871383" y="7242310"/>
            <a:ext cx="5578377" cy="881384"/>
          </a:xfrm>
          <a:custGeom>
            <a:avLst/>
            <a:gdLst/>
            <a:ahLst/>
            <a:cxnLst/>
            <a:rect l="l" t="t" r="r" b="b"/>
            <a:pathLst>
              <a:path w="5578377" h="881384">
                <a:moveTo>
                  <a:pt x="0" y="0"/>
                </a:moveTo>
                <a:lnTo>
                  <a:pt x="5578377" y="0"/>
                </a:lnTo>
                <a:lnTo>
                  <a:pt x="5578377" y="881384"/>
                </a:lnTo>
                <a:lnTo>
                  <a:pt x="0" y="881384"/>
                </a:lnTo>
                <a:lnTo>
                  <a:pt x="0" y="0"/>
                </a:lnTo>
                <a:close/>
              </a:path>
            </a:pathLst>
          </a:custGeom>
          <a:blipFill>
            <a:blip r:embed="rId2"/>
            <a:stretch>
              <a:fillRect/>
            </a:stretch>
          </a:blipFill>
        </p:spPr>
        <p:txBody>
          <a:bodyPr/>
          <a:lstStyle/>
          <a:p>
            <a:endParaRPr lang="en-US"/>
          </a:p>
        </p:txBody>
      </p:sp>
      <p:sp>
        <p:nvSpPr>
          <p:cNvPr id="9" name="TextBox 9"/>
          <p:cNvSpPr txBox="1"/>
          <p:nvPr/>
        </p:nvSpPr>
        <p:spPr>
          <a:xfrm>
            <a:off x="555436" y="3781800"/>
            <a:ext cx="11111903" cy="2015490"/>
          </a:xfrm>
          <a:prstGeom prst="rect">
            <a:avLst/>
          </a:prstGeom>
        </p:spPr>
        <p:txBody>
          <a:bodyPr lIns="0" tIns="0" rIns="0" bIns="0" rtlCol="0" anchor="t">
            <a:spAutoFit/>
          </a:bodyPr>
          <a:lstStyle/>
          <a:p>
            <a:pPr algn="l">
              <a:lnSpc>
                <a:spcPts val="7920"/>
              </a:lnSpc>
            </a:pPr>
            <a:r>
              <a:rPr lang="en-US" sz="7200" b="1">
                <a:solidFill>
                  <a:srgbClr val="23344D"/>
                </a:solidFill>
                <a:latin typeface="Muli Ultra-Bold"/>
                <a:ea typeface="Muli Ultra-Bold"/>
                <a:cs typeface="Muli Ultra-Bold"/>
                <a:sym typeface="Muli Ultra-Bold"/>
              </a:rPr>
              <a:t>Designing Effective Slide Show Presentations</a:t>
            </a:r>
          </a:p>
        </p:txBody>
      </p:sp>
      <p:sp>
        <p:nvSpPr>
          <p:cNvPr id="10" name="TextBox 10"/>
          <p:cNvSpPr txBox="1"/>
          <p:nvPr/>
        </p:nvSpPr>
        <p:spPr>
          <a:xfrm>
            <a:off x="555436" y="7033525"/>
            <a:ext cx="7749302" cy="388996"/>
          </a:xfrm>
          <a:prstGeom prst="rect">
            <a:avLst/>
          </a:prstGeom>
        </p:spPr>
        <p:txBody>
          <a:bodyPr lIns="0" tIns="0" rIns="0" bIns="0" rtlCol="0" anchor="t">
            <a:spAutoFit/>
          </a:bodyPr>
          <a:lstStyle/>
          <a:p>
            <a:pPr algn="l">
              <a:lnSpc>
                <a:spcPts val="3192"/>
              </a:lnSpc>
            </a:pPr>
            <a:r>
              <a:rPr lang="en-US" sz="2400" b="1" spc="50">
                <a:solidFill>
                  <a:srgbClr val="23344D"/>
                </a:solidFill>
                <a:latin typeface="Muli Bold"/>
                <a:ea typeface="Muli Bold"/>
                <a:cs typeface="Muli Bold"/>
                <a:sym typeface="Muli Bold"/>
              </a:rPr>
              <a:t>Presentation by </a:t>
            </a:r>
          </a:p>
        </p:txBody>
      </p:sp>
      <p:sp>
        <p:nvSpPr>
          <p:cNvPr id="11" name="TextBox 11"/>
          <p:cNvSpPr txBox="1"/>
          <p:nvPr/>
        </p:nvSpPr>
        <p:spPr>
          <a:xfrm>
            <a:off x="11493186" y="348295"/>
            <a:ext cx="6794814" cy="1811020"/>
          </a:xfrm>
          <a:prstGeom prst="rect">
            <a:avLst/>
          </a:prstGeom>
        </p:spPr>
        <p:txBody>
          <a:bodyPr lIns="0" tIns="0" rIns="0" bIns="0" rtlCol="0" anchor="t">
            <a:spAutoFit/>
          </a:bodyPr>
          <a:lstStyle/>
          <a:p>
            <a:pPr algn="ctr">
              <a:lnSpc>
                <a:spcPts val="7279"/>
              </a:lnSpc>
            </a:pPr>
            <a:r>
              <a:rPr lang="en-US" sz="5199" b="1">
                <a:solidFill>
                  <a:srgbClr val="FFFFFF"/>
                </a:solidFill>
                <a:latin typeface="Canva Sans Bold"/>
                <a:ea typeface="Canva Sans Bold"/>
                <a:cs typeface="Canva Sans Bold"/>
                <a:sym typeface="Canva Sans Bold"/>
              </a:rPr>
              <a:t>This slide can be used as a template</a:t>
            </a:r>
          </a:p>
        </p:txBody>
      </p:sp>
      <p:sp>
        <p:nvSpPr>
          <p:cNvPr id="12" name="TextBox 12"/>
          <p:cNvSpPr txBox="1"/>
          <p:nvPr/>
        </p:nvSpPr>
        <p:spPr>
          <a:xfrm>
            <a:off x="7117355" y="8483258"/>
            <a:ext cx="2374768" cy="625856"/>
          </a:xfrm>
          <a:prstGeom prst="rect">
            <a:avLst/>
          </a:prstGeom>
        </p:spPr>
        <p:txBody>
          <a:bodyPr lIns="0" tIns="0" rIns="0" bIns="0" rtlCol="0" anchor="t">
            <a:spAutoFit/>
          </a:bodyPr>
          <a:lstStyle/>
          <a:p>
            <a:pPr algn="l">
              <a:lnSpc>
                <a:spcPts val="2527"/>
              </a:lnSpc>
            </a:pPr>
            <a:r>
              <a:rPr lang="en-US" sz="1900" b="1" spc="39">
                <a:solidFill>
                  <a:srgbClr val="23344D"/>
                </a:solidFill>
                <a:latin typeface="Muli Bold"/>
                <a:ea typeface="Muli Bold"/>
                <a:cs typeface="Muli Bold"/>
                <a:sym typeface="Muli Bold"/>
              </a:rPr>
              <a:t>www.ncda.org</a:t>
            </a:r>
          </a:p>
          <a:p>
            <a:pPr algn="l">
              <a:lnSpc>
                <a:spcPts val="2527"/>
              </a:lnSpc>
            </a:pPr>
            <a:r>
              <a:rPr lang="en-US" sz="1900" b="1" spc="39">
                <a:solidFill>
                  <a:srgbClr val="23344D"/>
                </a:solidFill>
                <a:latin typeface="Muli Bold"/>
                <a:ea typeface="Muli Bold"/>
                <a:cs typeface="Muli Bold"/>
                <a:sym typeface="Muli Bold"/>
              </a:rPr>
              <a:t>info@ncda.org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15029378" y="-4127586"/>
            <a:ext cx="10361839" cy="18542172"/>
            <a:chOff x="0" y="0"/>
            <a:chExt cx="2354580" cy="4213444"/>
          </a:xfrm>
        </p:grpSpPr>
        <p:sp>
          <p:nvSpPr>
            <p:cNvPr id="3" name="Freeform 3"/>
            <p:cNvSpPr/>
            <p:nvPr/>
          </p:nvSpPr>
          <p:spPr>
            <a:xfrm>
              <a:off x="0" y="0"/>
              <a:ext cx="2353310" cy="4213444"/>
            </a:xfrm>
            <a:custGeom>
              <a:avLst/>
              <a:gdLst/>
              <a:ahLst/>
              <a:cxnLst/>
              <a:rect l="l" t="t" r="r" b="b"/>
              <a:pathLst>
                <a:path w="2353310" h="4213444">
                  <a:moveTo>
                    <a:pt x="784860" y="4146134"/>
                  </a:moveTo>
                  <a:cubicBezTo>
                    <a:pt x="905510" y="4186774"/>
                    <a:pt x="1042670" y="4213444"/>
                    <a:pt x="1177290" y="4213444"/>
                  </a:cubicBezTo>
                  <a:cubicBezTo>
                    <a:pt x="1311910" y="4213444"/>
                    <a:pt x="1441450" y="4190584"/>
                    <a:pt x="1560830" y="4149944"/>
                  </a:cubicBezTo>
                  <a:cubicBezTo>
                    <a:pt x="1563370" y="4148674"/>
                    <a:pt x="1565910" y="4148674"/>
                    <a:pt x="1568450" y="4147404"/>
                  </a:cubicBezTo>
                  <a:cubicBezTo>
                    <a:pt x="2016760" y="3984844"/>
                    <a:pt x="2346960" y="3555584"/>
                    <a:pt x="2353310" y="3049797"/>
                  </a:cubicBezTo>
                  <a:lnTo>
                    <a:pt x="2353310" y="0"/>
                  </a:lnTo>
                  <a:lnTo>
                    <a:pt x="0" y="0"/>
                  </a:lnTo>
                  <a:lnTo>
                    <a:pt x="0" y="3047493"/>
                  </a:lnTo>
                  <a:cubicBezTo>
                    <a:pt x="6350" y="3558124"/>
                    <a:pt x="331470" y="3987384"/>
                    <a:pt x="784860" y="4146134"/>
                  </a:cubicBezTo>
                  <a:close/>
                </a:path>
              </a:pathLst>
            </a:custGeom>
            <a:solidFill>
              <a:srgbClr val="25467F"/>
            </a:solidFill>
          </p:spPr>
          <p:txBody>
            <a:bodyPr/>
            <a:lstStyle/>
            <a:p>
              <a:endParaRPr lang="en-US"/>
            </a:p>
          </p:txBody>
        </p:sp>
      </p:grpSp>
      <p:grpSp>
        <p:nvGrpSpPr>
          <p:cNvPr id="4" name="Group 4"/>
          <p:cNvGrpSpPr/>
          <p:nvPr/>
        </p:nvGrpSpPr>
        <p:grpSpPr>
          <a:xfrm rot="-10800000">
            <a:off x="10730835" y="521858"/>
            <a:ext cx="2766822" cy="2766822"/>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C33C"/>
            </a:solidFill>
          </p:spPr>
          <p:txBody>
            <a:bodyPr/>
            <a:lstStyle/>
            <a:p>
              <a:endParaRPr lang="en-US"/>
            </a:p>
          </p:txBody>
        </p:sp>
      </p:grpSp>
      <p:grpSp>
        <p:nvGrpSpPr>
          <p:cNvPr id="6" name="Group 6"/>
          <p:cNvGrpSpPr/>
          <p:nvPr/>
        </p:nvGrpSpPr>
        <p:grpSpPr>
          <a:xfrm>
            <a:off x="10539263" y="4218595"/>
            <a:ext cx="6320089" cy="1872286"/>
            <a:chOff x="0" y="0"/>
            <a:chExt cx="8426785" cy="2496381"/>
          </a:xfrm>
        </p:grpSpPr>
        <p:sp>
          <p:nvSpPr>
            <p:cNvPr id="7" name="TextBox 7"/>
            <p:cNvSpPr txBox="1"/>
            <p:nvPr/>
          </p:nvSpPr>
          <p:spPr>
            <a:xfrm>
              <a:off x="0" y="-47625"/>
              <a:ext cx="8426785" cy="1668991"/>
            </a:xfrm>
            <a:prstGeom prst="rect">
              <a:avLst/>
            </a:prstGeom>
          </p:spPr>
          <p:txBody>
            <a:bodyPr lIns="0" tIns="0" rIns="0" bIns="0" rtlCol="0" anchor="t">
              <a:spAutoFit/>
            </a:bodyPr>
            <a:lstStyle/>
            <a:p>
              <a:pPr algn="r">
                <a:lnSpc>
                  <a:spcPts val="10000"/>
                </a:lnSpc>
              </a:pPr>
              <a:r>
                <a:rPr lang="en-US" sz="8000" b="1" spc="-80">
                  <a:solidFill>
                    <a:srgbClr val="FFFFFF"/>
                  </a:solidFill>
                  <a:latin typeface="Muli Heavy"/>
                  <a:ea typeface="Muli Heavy"/>
                  <a:cs typeface="Muli Heavy"/>
                  <a:sym typeface="Muli Heavy"/>
                </a:rPr>
                <a:t>Reference</a:t>
              </a:r>
            </a:p>
          </p:txBody>
        </p:sp>
        <p:sp>
          <p:nvSpPr>
            <p:cNvPr id="8" name="TextBox 8"/>
            <p:cNvSpPr txBox="1"/>
            <p:nvPr/>
          </p:nvSpPr>
          <p:spPr>
            <a:xfrm>
              <a:off x="0" y="1936653"/>
              <a:ext cx="8415389" cy="559728"/>
            </a:xfrm>
            <a:prstGeom prst="rect">
              <a:avLst/>
            </a:prstGeom>
          </p:spPr>
          <p:txBody>
            <a:bodyPr lIns="0" tIns="0" rIns="0" bIns="0" rtlCol="0" anchor="t">
              <a:spAutoFit/>
            </a:bodyPr>
            <a:lstStyle/>
            <a:p>
              <a:pPr algn="r">
                <a:lnSpc>
                  <a:spcPts val="3444"/>
                </a:lnSpc>
              </a:pPr>
              <a:endParaRPr/>
            </a:p>
          </p:txBody>
        </p:sp>
      </p:grpSp>
      <p:sp>
        <p:nvSpPr>
          <p:cNvPr id="9" name="TextBox 9"/>
          <p:cNvSpPr txBox="1"/>
          <p:nvPr/>
        </p:nvSpPr>
        <p:spPr>
          <a:xfrm>
            <a:off x="583480" y="1009650"/>
            <a:ext cx="4402142" cy="1467609"/>
          </a:xfrm>
          <a:prstGeom prst="rect">
            <a:avLst/>
          </a:prstGeom>
        </p:spPr>
        <p:txBody>
          <a:bodyPr lIns="0" tIns="0" rIns="0" bIns="0" rtlCol="0" anchor="t">
            <a:spAutoFit/>
          </a:bodyPr>
          <a:lstStyle/>
          <a:p>
            <a:pPr algn="ctr">
              <a:lnSpc>
                <a:spcPts val="3898"/>
              </a:lnSpc>
            </a:pPr>
            <a:r>
              <a:rPr lang="en-US" sz="3045" b="1" u="sng">
                <a:solidFill>
                  <a:srgbClr val="25467F"/>
                </a:solidFill>
                <a:latin typeface="Muli Bold"/>
                <a:ea typeface="Muli Bold"/>
                <a:cs typeface="Muli Bold"/>
                <a:sym typeface="Muli Bold"/>
                <a:hlinkClick r:id="rId2" tooltip="https://writingcenter.catalyst.harvard.edu/slides"/>
              </a:rPr>
              <a:t>Harvard University: Writing and Communication Center</a:t>
            </a:r>
          </a:p>
        </p:txBody>
      </p:sp>
      <p:sp>
        <p:nvSpPr>
          <p:cNvPr id="10" name="TextBox 10"/>
          <p:cNvSpPr txBox="1"/>
          <p:nvPr/>
        </p:nvSpPr>
        <p:spPr>
          <a:xfrm>
            <a:off x="583480" y="6068844"/>
            <a:ext cx="4402142" cy="1467609"/>
          </a:xfrm>
          <a:prstGeom prst="rect">
            <a:avLst/>
          </a:prstGeom>
        </p:spPr>
        <p:txBody>
          <a:bodyPr lIns="0" tIns="0" rIns="0" bIns="0" rtlCol="0" anchor="t">
            <a:spAutoFit/>
          </a:bodyPr>
          <a:lstStyle/>
          <a:p>
            <a:pPr algn="ctr">
              <a:lnSpc>
                <a:spcPts val="3898"/>
              </a:lnSpc>
            </a:pPr>
            <a:r>
              <a:rPr lang="en-US" sz="3045" b="1" u="sng">
                <a:solidFill>
                  <a:srgbClr val="25467F"/>
                </a:solidFill>
                <a:latin typeface="Muli Bold"/>
                <a:ea typeface="Muli Bold"/>
                <a:cs typeface="Muli Bold"/>
                <a:sym typeface="Muli Bold"/>
                <a:hlinkClick r:id="rId3" tooltip="https://www.niu.edu/flexteaching/guide-to-course-materials/how-do-i-create-effective-slide-presentations.shtml"/>
              </a:rPr>
              <a:t>Northern Illinois University</a:t>
            </a:r>
          </a:p>
          <a:p>
            <a:pPr algn="ctr">
              <a:lnSpc>
                <a:spcPts val="3898"/>
              </a:lnSpc>
            </a:pPr>
            <a:endParaRPr lang="en-US" sz="3045" b="1" u="sng">
              <a:solidFill>
                <a:srgbClr val="25467F"/>
              </a:solidFill>
              <a:latin typeface="Muli Bold"/>
              <a:ea typeface="Muli Bold"/>
              <a:cs typeface="Muli Bold"/>
              <a:sym typeface="Muli Bold"/>
              <a:hlinkClick r:id="rId3" tooltip="https://www.niu.edu/flexteaching/guide-to-course-materials/how-do-i-create-effective-slide-presentations.shtml"/>
            </a:endParaRPr>
          </a:p>
        </p:txBody>
      </p:sp>
      <p:sp>
        <p:nvSpPr>
          <p:cNvPr id="11" name="TextBox 11"/>
          <p:cNvSpPr txBox="1"/>
          <p:nvPr/>
        </p:nvSpPr>
        <p:spPr>
          <a:xfrm>
            <a:off x="583480" y="3839236"/>
            <a:ext cx="4402142" cy="1467609"/>
          </a:xfrm>
          <a:prstGeom prst="rect">
            <a:avLst/>
          </a:prstGeom>
        </p:spPr>
        <p:txBody>
          <a:bodyPr lIns="0" tIns="0" rIns="0" bIns="0" rtlCol="0" anchor="t">
            <a:spAutoFit/>
          </a:bodyPr>
          <a:lstStyle/>
          <a:p>
            <a:pPr algn="ctr">
              <a:lnSpc>
                <a:spcPts val="3898"/>
              </a:lnSpc>
            </a:pPr>
            <a:r>
              <a:rPr lang="en-US" sz="3045" b="1" u="sng">
                <a:solidFill>
                  <a:srgbClr val="25467F"/>
                </a:solidFill>
                <a:latin typeface="Muli Bold"/>
                <a:ea typeface="Muli Bold"/>
                <a:cs typeface="Muli Bold"/>
                <a:sym typeface="Muli Bold"/>
                <a:hlinkClick r:id="rId4" tooltip="https://www.cmu.edu/student-success/other-resources/handouts/comm-supp-pdfs/designing-powerpoint-slides.pdf"/>
              </a:rPr>
              <a:t>Carnegie Mellon University</a:t>
            </a:r>
          </a:p>
          <a:p>
            <a:pPr algn="ctr">
              <a:lnSpc>
                <a:spcPts val="3898"/>
              </a:lnSpc>
            </a:pPr>
            <a:endParaRPr lang="en-US" sz="3045" b="1" u="sng">
              <a:solidFill>
                <a:srgbClr val="25467F"/>
              </a:solidFill>
              <a:latin typeface="Muli Bold"/>
              <a:ea typeface="Muli Bold"/>
              <a:cs typeface="Muli Bold"/>
              <a:sym typeface="Muli Bold"/>
              <a:hlinkClick r:id="rId4" tooltip="https://www.cmu.edu/student-success/other-resources/handouts/comm-supp-pdfs/designing-powerpoint-slides.pdf"/>
            </a:endParaRPr>
          </a:p>
        </p:txBody>
      </p:sp>
      <p:sp>
        <p:nvSpPr>
          <p:cNvPr id="12" name="TextBox 12"/>
          <p:cNvSpPr txBox="1"/>
          <p:nvPr/>
        </p:nvSpPr>
        <p:spPr>
          <a:xfrm>
            <a:off x="583480" y="8294317"/>
            <a:ext cx="4402142" cy="974441"/>
          </a:xfrm>
          <a:prstGeom prst="rect">
            <a:avLst/>
          </a:prstGeom>
        </p:spPr>
        <p:txBody>
          <a:bodyPr lIns="0" tIns="0" rIns="0" bIns="0" rtlCol="0" anchor="t">
            <a:spAutoFit/>
          </a:bodyPr>
          <a:lstStyle/>
          <a:p>
            <a:pPr algn="ctr">
              <a:lnSpc>
                <a:spcPts val="3898"/>
              </a:lnSpc>
            </a:pPr>
            <a:r>
              <a:rPr lang="en-US" sz="3045" b="1" u="sng">
                <a:solidFill>
                  <a:srgbClr val="25467F"/>
                </a:solidFill>
                <a:latin typeface="Muli Bold"/>
                <a:ea typeface="Muli Bold"/>
                <a:cs typeface="Muli Bold"/>
                <a:sym typeface="Muli Bold"/>
                <a:hlinkClick r:id="rId5" tooltip="https://www.canva.com/presentations/?utm_source=google_sem&amp;utm_medium=cpc&amp;utm_campaign=us_en_all_seeding-product_presentations_lower_acq_mau-growth_bm&amp;utm_adgroup=us_en_all_seeding-product_presentation_lower_acq_mau-growth_bm&amp;utm_keyword=powerpoint+presentation&amp;gad_source=1&amp;gclid=Cj0KCQjwiuC2BhDSARIsALOVfBKccevYQZNgEShHOMP2ZoXE7quux15kLTC2-r_QyOqXOSY-QBkW39caAh8PEALw_wcB&amp;gclsrc=aw.ds"/>
              </a:rPr>
              <a:t>Canva</a:t>
            </a:r>
          </a:p>
          <a:p>
            <a:pPr algn="ctr">
              <a:lnSpc>
                <a:spcPts val="3898"/>
              </a:lnSpc>
            </a:pPr>
            <a:endParaRPr lang="en-US" sz="3045" b="1" u="sng">
              <a:solidFill>
                <a:srgbClr val="25467F"/>
              </a:solidFill>
              <a:latin typeface="Muli Bold"/>
              <a:ea typeface="Muli Bold"/>
              <a:cs typeface="Muli Bold"/>
              <a:sym typeface="Muli Bold"/>
              <a:hlinkClick r:id="rId5" tooltip="https://www.canva.com/presentations/?utm_source=google_sem&amp;utm_medium=cpc&amp;utm_campaign=us_en_all_seeding-product_presentations_lower_acq_mau-growth_bm&amp;utm_adgroup=us_en_all_seeding-product_presentation_lower_acq_mau-growth_bm&amp;utm_keyword=powerpoint+presentation&amp;gad_source=1&amp;gclid=Cj0KCQjwiuC2BhDSARIsALOVfBKccevYQZNgEShHOMP2ZoXE7quux15kLTC2-r_QyOqXOSY-QBkW39caAh8PEALw_wcB&amp;gclsrc=aw.ds"/>
            </a:endParaRPr>
          </a:p>
        </p:txBody>
      </p:sp>
      <p:sp>
        <p:nvSpPr>
          <p:cNvPr id="13" name="TextBox 13"/>
          <p:cNvSpPr txBox="1"/>
          <p:nvPr/>
        </p:nvSpPr>
        <p:spPr>
          <a:xfrm>
            <a:off x="6137121" y="6068844"/>
            <a:ext cx="4402142" cy="974441"/>
          </a:xfrm>
          <a:prstGeom prst="rect">
            <a:avLst/>
          </a:prstGeom>
        </p:spPr>
        <p:txBody>
          <a:bodyPr lIns="0" tIns="0" rIns="0" bIns="0" rtlCol="0" anchor="t">
            <a:spAutoFit/>
          </a:bodyPr>
          <a:lstStyle/>
          <a:p>
            <a:pPr algn="ctr">
              <a:lnSpc>
                <a:spcPts val="3898"/>
              </a:lnSpc>
            </a:pPr>
            <a:r>
              <a:rPr lang="en-US" sz="3045" b="1" u="sng">
                <a:solidFill>
                  <a:srgbClr val="25467F"/>
                </a:solidFill>
                <a:latin typeface="Muli Bold"/>
                <a:ea typeface="Muli Bold"/>
                <a:cs typeface="Muli Bold"/>
                <a:sym typeface="Muli Bold"/>
                <a:hlinkClick r:id="rId6" tooltip="https://prezi.com/"/>
              </a:rPr>
              <a:t>Prezi</a:t>
            </a:r>
          </a:p>
          <a:p>
            <a:pPr algn="ctr">
              <a:lnSpc>
                <a:spcPts val="3898"/>
              </a:lnSpc>
            </a:pPr>
            <a:endParaRPr lang="en-US" sz="3045" b="1" u="sng">
              <a:solidFill>
                <a:srgbClr val="25467F"/>
              </a:solidFill>
              <a:latin typeface="Muli Bold"/>
              <a:ea typeface="Muli Bold"/>
              <a:cs typeface="Muli Bold"/>
              <a:sym typeface="Muli Bold"/>
              <a:hlinkClick r:id="rId6" tooltip="https://prezi.com/"/>
            </a:endParaRPr>
          </a:p>
        </p:txBody>
      </p:sp>
      <p:sp>
        <p:nvSpPr>
          <p:cNvPr id="14" name="TextBox 14"/>
          <p:cNvSpPr txBox="1"/>
          <p:nvPr/>
        </p:nvSpPr>
        <p:spPr>
          <a:xfrm>
            <a:off x="6328693" y="8283859"/>
            <a:ext cx="4402142" cy="974441"/>
          </a:xfrm>
          <a:prstGeom prst="rect">
            <a:avLst/>
          </a:prstGeom>
        </p:spPr>
        <p:txBody>
          <a:bodyPr lIns="0" tIns="0" rIns="0" bIns="0" rtlCol="0" anchor="t">
            <a:spAutoFit/>
          </a:bodyPr>
          <a:lstStyle/>
          <a:p>
            <a:pPr algn="ctr">
              <a:lnSpc>
                <a:spcPts val="3898"/>
              </a:lnSpc>
            </a:pPr>
            <a:r>
              <a:rPr lang="en-US" sz="3045" b="1" u="sng">
                <a:solidFill>
                  <a:srgbClr val="25467F"/>
                </a:solidFill>
                <a:latin typeface="Muli Bold"/>
                <a:ea typeface="Muli Bold"/>
                <a:cs typeface="Muli Bold"/>
                <a:sym typeface="Muli Bold"/>
                <a:hlinkClick r:id="rId7" tooltip="https://events.educause.edu/resources/presenter-concierge/design-presentation"/>
              </a:rPr>
              <a:t>Educause</a:t>
            </a:r>
          </a:p>
          <a:p>
            <a:pPr algn="ctr">
              <a:lnSpc>
                <a:spcPts val="3898"/>
              </a:lnSpc>
            </a:pPr>
            <a:endParaRPr lang="en-US" sz="3045" b="1" u="sng">
              <a:solidFill>
                <a:srgbClr val="25467F"/>
              </a:solidFill>
              <a:latin typeface="Muli Bold"/>
              <a:ea typeface="Muli Bold"/>
              <a:cs typeface="Muli Bold"/>
              <a:sym typeface="Muli Bold"/>
              <a:hlinkClick r:id="rId7" tooltip="https://events.educause.edu/resources/presenter-concierge/design-presentation"/>
            </a:endParaRPr>
          </a:p>
        </p:txBody>
      </p:sp>
      <p:sp>
        <p:nvSpPr>
          <p:cNvPr id="15" name="TextBox 15"/>
          <p:cNvSpPr txBox="1"/>
          <p:nvPr/>
        </p:nvSpPr>
        <p:spPr>
          <a:xfrm>
            <a:off x="6137121" y="1009650"/>
            <a:ext cx="4402142" cy="1467609"/>
          </a:xfrm>
          <a:prstGeom prst="rect">
            <a:avLst/>
          </a:prstGeom>
        </p:spPr>
        <p:txBody>
          <a:bodyPr lIns="0" tIns="0" rIns="0" bIns="0" rtlCol="0" anchor="t">
            <a:spAutoFit/>
          </a:bodyPr>
          <a:lstStyle/>
          <a:p>
            <a:pPr algn="ctr">
              <a:lnSpc>
                <a:spcPts val="3898"/>
              </a:lnSpc>
            </a:pPr>
            <a:r>
              <a:rPr lang="en-US" sz="3045" b="1" u="sng">
                <a:solidFill>
                  <a:srgbClr val="25467F"/>
                </a:solidFill>
                <a:latin typeface="Muli Bold"/>
                <a:ea typeface="Muli Bold"/>
                <a:cs typeface="Muli Bold"/>
                <a:sym typeface="Muli Bold"/>
                <a:hlinkClick r:id="rId8" tooltip="https://www.microsoft.com/en-us/microsoft-365-life-hacks/presentations/how-to-use-ai-to-help-you-improve-your-presentations"/>
              </a:rPr>
              <a:t>Microsoft – Using AI to Improve Presentations</a:t>
            </a:r>
          </a:p>
          <a:p>
            <a:pPr algn="ctr">
              <a:lnSpc>
                <a:spcPts val="3898"/>
              </a:lnSpc>
            </a:pPr>
            <a:endParaRPr lang="en-US" sz="3045" b="1" u="sng">
              <a:solidFill>
                <a:srgbClr val="25467F"/>
              </a:solidFill>
              <a:latin typeface="Muli Bold"/>
              <a:ea typeface="Muli Bold"/>
              <a:cs typeface="Muli Bold"/>
              <a:sym typeface="Muli Bold"/>
              <a:hlinkClick r:id="rId8" tooltip="https://www.microsoft.com/en-us/microsoft-365-life-hacks/presentations/how-to-use-ai-to-help-you-improve-your-presentations"/>
            </a:endParaRPr>
          </a:p>
        </p:txBody>
      </p:sp>
      <p:sp>
        <p:nvSpPr>
          <p:cNvPr id="16" name="TextBox 16"/>
          <p:cNvSpPr txBox="1"/>
          <p:nvPr/>
        </p:nvSpPr>
        <p:spPr>
          <a:xfrm>
            <a:off x="6137121" y="3839236"/>
            <a:ext cx="4402142" cy="1467609"/>
          </a:xfrm>
          <a:prstGeom prst="rect">
            <a:avLst/>
          </a:prstGeom>
        </p:spPr>
        <p:txBody>
          <a:bodyPr lIns="0" tIns="0" rIns="0" bIns="0" rtlCol="0" anchor="t">
            <a:spAutoFit/>
          </a:bodyPr>
          <a:lstStyle/>
          <a:p>
            <a:pPr algn="ctr">
              <a:lnSpc>
                <a:spcPts val="3898"/>
              </a:lnSpc>
            </a:pPr>
            <a:r>
              <a:rPr lang="en-US" sz="3045" b="1" u="sng">
                <a:solidFill>
                  <a:srgbClr val="25467F"/>
                </a:solidFill>
                <a:latin typeface="Muli Bold"/>
                <a:ea typeface="Muli Bold"/>
                <a:cs typeface="Muli Bold"/>
                <a:sym typeface="Muli Bold"/>
                <a:hlinkClick r:id="rId9" tooltip="https://www.beautiful.ai/"/>
              </a:rPr>
              <a:t>Beautiful.ai</a:t>
            </a:r>
          </a:p>
          <a:p>
            <a:pPr algn="ctr">
              <a:lnSpc>
                <a:spcPts val="3898"/>
              </a:lnSpc>
            </a:pPr>
            <a:endParaRPr lang="en-US" sz="3045" b="1" u="sng">
              <a:solidFill>
                <a:srgbClr val="25467F"/>
              </a:solidFill>
              <a:latin typeface="Muli Bold"/>
              <a:ea typeface="Muli Bold"/>
              <a:cs typeface="Muli Bold"/>
              <a:sym typeface="Muli Bold"/>
              <a:hlinkClick r:id="rId9" tooltip="https://www.beautiful.ai/"/>
            </a:endParaRPr>
          </a:p>
          <a:p>
            <a:pPr algn="ctr">
              <a:lnSpc>
                <a:spcPts val="3898"/>
              </a:lnSpc>
            </a:pPr>
            <a:endParaRPr lang="en-US" sz="3045" b="1" u="sng">
              <a:solidFill>
                <a:srgbClr val="25467F"/>
              </a:solidFill>
              <a:latin typeface="Muli Bold"/>
              <a:ea typeface="Muli Bold"/>
              <a:cs typeface="Muli Bold"/>
              <a:sym typeface="Muli Bold"/>
              <a:hlinkClick r:id="rId9" tooltip="https://www.beautiful.ai/"/>
            </a:endParaRPr>
          </a:p>
        </p:txBody>
      </p:sp>
      <p:grpSp>
        <p:nvGrpSpPr>
          <p:cNvPr id="17" name="Group 17"/>
          <p:cNvGrpSpPr/>
          <p:nvPr/>
        </p:nvGrpSpPr>
        <p:grpSpPr>
          <a:xfrm>
            <a:off x="11967911" y="5447589"/>
            <a:ext cx="6320089" cy="1872286"/>
            <a:chOff x="0" y="0"/>
            <a:chExt cx="8426785" cy="2496381"/>
          </a:xfrm>
        </p:grpSpPr>
        <p:sp>
          <p:nvSpPr>
            <p:cNvPr id="18" name="TextBox 18"/>
            <p:cNvSpPr txBox="1"/>
            <p:nvPr/>
          </p:nvSpPr>
          <p:spPr>
            <a:xfrm>
              <a:off x="0" y="-47625"/>
              <a:ext cx="8426785" cy="1668991"/>
            </a:xfrm>
            <a:prstGeom prst="rect">
              <a:avLst/>
            </a:prstGeom>
          </p:spPr>
          <p:txBody>
            <a:bodyPr lIns="0" tIns="0" rIns="0" bIns="0" rtlCol="0" anchor="t">
              <a:spAutoFit/>
            </a:bodyPr>
            <a:lstStyle/>
            <a:p>
              <a:pPr algn="just">
                <a:lnSpc>
                  <a:spcPts val="10000"/>
                </a:lnSpc>
              </a:pPr>
              <a:r>
                <a:rPr lang="en-US" sz="8000" b="1" spc="-80">
                  <a:solidFill>
                    <a:srgbClr val="FFFFFF"/>
                  </a:solidFill>
                  <a:latin typeface="Muli Heavy"/>
                  <a:ea typeface="Muli Heavy"/>
                  <a:cs typeface="Muli Heavy"/>
                  <a:sym typeface="Muli Heavy"/>
                </a:rPr>
                <a:t>Links</a:t>
              </a:r>
            </a:p>
          </p:txBody>
        </p:sp>
        <p:sp>
          <p:nvSpPr>
            <p:cNvPr id="19" name="TextBox 19"/>
            <p:cNvSpPr txBox="1"/>
            <p:nvPr/>
          </p:nvSpPr>
          <p:spPr>
            <a:xfrm>
              <a:off x="0" y="1936653"/>
              <a:ext cx="8415389" cy="559728"/>
            </a:xfrm>
            <a:prstGeom prst="rect">
              <a:avLst/>
            </a:prstGeom>
          </p:spPr>
          <p:txBody>
            <a:bodyPr lIns="0" tIns="0" rIns="0" bIns="0" rtlCol="0" anchor="t">
              <a:spAutoFit/>
            </a:bodyPr>
            <a:lstStyle/>
            <a:p>
              <a:pPr algn="r">
                <a:lnSpc>
                  <a:spcPts val="3444"/>
                </a:lnSpc>
              </a:pP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35A79"/>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389082" y="-1715983"/>
            <a:ext cx="10371943" cy="13718966"/>
            <a:chOff x="0" y="0"/>
            <a:chExt cx="2354580" cy="3114402"/>
          </a:xfrm>
        </p:grpSpPr>
        <p:sp>
          <p:nvSpPr>
            <p:cNvPr id="3" name="Freeform 3"/>
            <p:cNvSpPr/>
            <p:nvPr/>
          </p:nvSpPr>
          <p:spPr>
            <a:xfrm>
              <a:off x="0" y="0"/>
              <a:ext cx="2353310" cy="3114403"/>
            </a:xfrm>
            <a:custGeom>
              <a:avLst/>
              <a:gdLst/>
              <a:ahLst/>
              <a:cxnLst/>
              <a:rect l="l" t="t" r="r" b="b"/>
              <a:pathLst>
                <a:path w="2353310" h="3114403">
                  <a:moveTo>
                    <a:pt x="784860" y="3047092"/>
                  </a:moveTo>
                  <a:cubicBezTo>
                    <a:pt x="905510" y="3087732"/>
                    <a:pt x="1042670" y="3114403"/>
                    <a:pt x="1177290" y="3114403"/>
                  </a:cubicBezTo>
                  <a:cubicBezTo>
                    <a:pt x="1311910" y="3114403"/>
                    <a:pt x="1441450" y="3091542"/>
                    <a:pt x="1560830" y="3050903"/>
                  </a:cubicBezTo>
                  <a:cubicBezTo>
                    <a:pt x="1563370" y="3049632"/>
                    <a:pt x="1565910" y="3049632"/>
                    <a:pt x="1568450" y="3048363"/>
                  </a:cubicBezTo>
                  <a:cubicBezTo>
                    <a:pt x="2016760" y="2885803"/>
                    <a:pt x="2346960" y="2456542"/>
                    <a:pt x="2353310" y="1954137"/>
                  </a:cubicBezTo>
                  <a:lnTo>
                    <a:pt x="2353310" y="0"/>
                  </a:lnTo>
                  <a:lnTo>
                    <a:pt x="0" y="0"/>
                  </a:lnTo>
                  <a:lnTo>
                    <a:pt x="0" y="1952678"/>
                  </a:lnTo>
                  <a:cubicBezTo>
                    <a:pt x="6350" y="2459082"/>
                    <a:pt x="331470" y="2888342"/>
                    <a:pt x="784860" y="3047092"/>
                  </a:cubicBezTo>
                  <a:close/>
                </a:path>
              </a:pathLst>
            </a:custGeom>
            <a:solidFill>
              <a:srgbClr val="FFFFFF"/>
            </a:solidFill>
          </p:spPr>
          <p:txBody>
            <a:bodyPr/>
            <a:lstStyle/>
            <a:p>
              <a:endParaRPr lang="en-US"/>
            </a:p>
          </p:txBody>
        </p:sp>
      </p:grpSp>
      <p:grpSp>
        <p:nvGrpSpPr>
          <p:cNvPr id="4" name="Group 4"/>
          <p:cNvGrpSpPr/>
          <p:nvPr/>
        </p:nvGrpSpPr>
        <p:grpSpPr>
          <a:xfrm>
            <a:off x="16073111" y="2928611"/>
            <a:ext cx="4429778" cy="4429778"/>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DA33D"/>
            </a:solidFill>
          </p:spPr>
          <p:txBody>
            <a:bodyPr/>
            <a:lstStyle/>
            <a:p>
              <a:endParaRPr lang="en-US"/>
            </a:p>
          </p:txBody>
        </p:sp>
      </p:grpSp>
      <p:grpSp>
        <p:nvGrpSpPr>
          <p:cNvPr id="6" name="Group 6"/>
          <p:cNvGrpSpPr/>
          <p:nvPr/>
        </p:nvGrpSpPr>
        <p:grpSpPr>
          <a:xfrm>
            <a:off x="15281228" y="5797290"/>
            <a:ext cx="2156785" cy="2156785"/>
            <a:chOff x="0" y="0"/>
            <a:chExt cx="6350000" cy="6350000"/>
          </a:xfrm>
        </p:grpSpPr>
        <p:sp>
          <p:nvSpPr>
            <p:cNvPr id="7" name="Freeform 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9BD8D7"/>
            </a:solidFill>
          </p:spPr>
          <p:txBody>
            <a:bodyPr/>
            <a:lstStyle/>
            <a:p>
              <a:endParaRPr lang="en-US"/>
            </a:p>
          </p:txBody>
        </p:sp>
      </p:grpSp>
      <p:sp>
        <p:nvSpPr>
          <p:cNvPr id="8" name="Freeform 8"/>
          <p:cNvSpPr/>
          <p:nvPr/>
        </p:nvSpPr>
        <p:spPr>
          <a:xfrm>
            <a:off x="3871383" y="7242310"/>
            <a:ext cx="5578377" cy="881384"/>
          </a:xfrm>
          <a:custGeom>
            <a:avLst/>
            <a:gdLst/>
            <a:ahLst/>
            <a:cxnLst/>
            <a:rect l="l" t="t" r="r" b="b"/>
            <a:pathLst>
              <a:path w="5578377" h="881384">
                <a:moveTo>
                  <a:pt x="0" y="0"/>
                </a:moveTo>
                <a:lnTo>
                  <a:pt x="5578377" y="0"/>
                </a:lnTo>
                <a:lnTo>
                  <a:pt x="5578377" y="881384"/>
                </a:lnTo>
                <a:lnTo>
                  <a:pt x="0" y="881384"/>
                </a:lnTo>
                <a:lnTo>
                  <a:pt x="0" y="0"/>
                </a:lnTo>
                <a:close/>
              </a:path>
            </a:pathLst>
          </a:custGeom>
          <a:blipFill>
            <a:blip r:embed="rId2"/>
            <a:stretch>
              <a:fillRect/>
            </a:stretch>
          </a:blipFill>
        </p:spPr>
        <p:txBody>
          <a:bodyPr/>
          <a:lstStyle/>
          <a:p>
            <a:endParaRPr lang="en-US"/>
          </a:p>
        </p:txBody>
      </p:sp>
      <p:sp>
        <p:nvSpPr>
          <p:cNvPr id="9" name="TextBox 9"/>
          <p:cNvSpPr txBox="1"/>
          <p:nvPr/>
        </p:nvSpPr>
        <p:spPr>
          <a:xfrm>
            <a:off x="555436" y="7033525"/>
            <a:ext cx="7749302" cy="388996"/>
          </a:xfrm>
          <a:prstGeom prst="rect">
            <a:avLst/>
          </a:prstGeom>
        </p:spPr>
        <p:txBody>
          <a:bodyPr lIns="0" tIns="0" rIns="0" bIns="0" rtlCol="0" anchor="t">
            <a:spAutoFit/>
          </a:bodyPr>
          <a:lstStyle/>
          <a:p>
            <a:pPr algn="l">
              <a:lnSpc>
                <a:spcPts val="3192"/>
              </a:lnSpc>
            </a:pPr>
            <a:r>
              <a:rPr lang="en-US" sz="2400" b="1" spc="50">
                <a:solidFill>
                  <a:srgbClr val="23344D"/>
                </a:solidFill>
                <a:latin typeface="Muli Bold"/>
                <a:ea typeface="Muli Bold"/>
                <a:cs typeface="Muli Bold"/>
                <a:sym typeface="Muli Bold"/>
              </a:rPr>
              <a:t>Presented by </a:t>
            </a:r>
          </a:p>
        </p:txBody>
      </p:sp>
      <p:sp>
        <p:nvSpPr>
          <p:cNvPr id="10" name="TextBox 10"/>
          <p:cNvSpPr txBox="1"/>
          <p:nvPr/>
        </p:nvSpPr>
        <p:spPr>
          <a:xfrm>
            <a:off x="7117355" y="8483258"/>
            <a:ext cx="2374768" cy="625856"/>
          </a:xfrm>
          <a:prstGeom prst="rect">
            <a:avLst/>
          </a:prstGeom>
        </p:spPr>
        <p:txBody>
          <a:bodyPr lIns="0" tIns="0" rIns="0" bIns="0" rtlCol="0" anchor="t">
            <a:spAutoFit/>
          </a:bodyPr>
          <a:lstStyle/>
          <a:p>
            <a:pPr algn="l">
              <a:lnSpc>
                <a:spcPts val="2527"/>
              </a:lnSpc>
            </a:pPr>
            <a:r>
              <a:rPr lang="en-US" sz="1900" b="1" spc="39">
                <a:solidFill>
                  <a:srgbClr val="23344D"/>
                </a:solidFill>
                <a:latin typeface="Muli Bold"/>
                <a:ea typeface="Muli Bold"/>
                <a:cs typeface="Muli Bold"/>
                <a:sym typeface="Muli Bold"/>
              </a:rPr>
              <a:t>www.ncda.org</a:t>
            </a:r>
          </a:p>
          <a:p>
            <a:pPr algn="l">
              <a:lnSpc>
                <a:spcPts val="2527"/>
              </a:lnSpc>
            </a:pPr>
            <a:r>
              <a:rPr lang="en-US" sz="1900" b="1" spc="39">
                <a:solidFill>
                  <a:srgbClr val="23344D"/>
                </a:solidFill>
                <a:latin typeface="Muli Bold"/>
                <a:ea typeface="Muli Bold"/>
                <a:cs typeface="Muli Bold"/>
                <a:sym typeface="Muli Bold"/>
              </a:rPr>
              <a:t>info@ncda.org</a:t>
            </a:r>
          </a:p>
        </p:txBody>
      </p:sp>
      <p:sp>
        <p:nvSpPr>
          <p:cNvPr id="11" name="TextBox 11"/>
          <p:cNvSpPr txBox="1"/>
          <p:nvPr/>
        </p:nvSpPr>
        <p:spPr>
          <a:xfrm>
            <a:off x="175719" y="413816"/>
            <a:ext cx="7243953" cy="1236916"/>
          </a:xfrm>
          <a:prstGeom prst="rect">
            <a:avLst/>
          </a:prstGeom>
        </p:spPr>
        <p:txBody>
          <a:bodyPr lIns="0" tIns="0" rIns="0" bIns="0" rtlCol="0" anchor="t">
            <a:spAutoFit/>
          </a:bodyPr>
          <a:lstStyle/>
          <a:p>
            <a:pPr algn="l">
              <a:lnSpc>
                <a:spcPts val="9680"/>
              </a:lnSpc>
            </a:pPr>
            <a:r>
              <a:rPr lang="en-US" sz="8799" b="1">
                <a:solidFill>
                  <a:srgbClr val="23344D"/>
                </a:solidFill>
                <a:latin typeface="Muli Heavy"/>
                <a:ea typeface="Muli Heavy"/>
                <a:cs typeface="Muli Heavy"/>
                <a:sym typeface="Muli Heavy"/>
              </a:rPr>
              <a:t>Closing Slide</a:t>
            </a:r>
          </a:p>
        </p:txBody>
      </p:sp>
      <p:sp>
        <p:nvSpPr>
          <p:cNvPr id="12" name="TextBox 12"/>
          <p:cNvSpPr txBox="1"/>
          <p:nvPr/>
        </p:nvSpPr>
        <p:spPr>
          <a:xfrm>
            <a:off x="734424" y="2657660"/>
            <a:ext cx="7391328" cy="541902"/>
          </a:xfrm>
          <a:prstGeom prst="rect">
            <a:avLst/>
          </a:prstGeom>
        </p:spPr>
        <p:txBody>
          <a:bodyPr lIns="0" tIns="0" rIns="0" bIns="0" rtlCol="0" anchor="t">
            <a:spAutoFit/>
          </a:bodyPr>
          <a:lstStyle/>
          <a:p>
            <a:pPr algn="l">
              <a:lnSpc>
                <a:spcPts val="4428"/>
              </a:lnSpc>
            </a:pPr>
            <a:r>
              <a:rPr lang="en-US" sz="3600" b="1">
                <a:solidFill>
                  <a:srgbClr val="FF7338"/>
                </a:solidFill>
                <a:latin typeface="Muli Ultra-Bold"/>
                <a:ea typeface="Muli Ultra-Bold"/>
                <a:cs typeface="Muli Ultra-Bold"/>
                <a:sym typeface="Muli Ultra-Bold"/>
              </a:rPr>
              <a:t>Finish Strong</a:t>
            </a:r>
          </a:p>
        </p:txBody>
      </p:sp>
      <p:sp>
        <p:nvSpPr>
          <p:cNvPr id="13" name="TextBox 13"/>
          <p:cNvSpPr txBox="1"/>
          <p:nvPr/>
        </p:nvSpPr>
        <p:spPr>
          <a:xfrm>
            <a:off x="834405" y="3509386"/>
            <a:ext cx="6732642" cy="2781554"/>
          </a:xfrm>
          <a:prstGeom prst="rect">
            <a:avLst/>
          </a:prstGeom>
        </p:spPr>
        <p:txBody>
          <a:bodyPr lIns="0" tIns="0" rIns="0" bIns="0" rtlCol="0" anchor="t">
            <a:spAutoFit/>
          </a:bodyPr>
          <a:lstStyle/>
          <a:p>
            <a:pPr algn="l">
              <a:lnSpc>
                <a:spcPts val="3717"/>
              </a:lnSpc>
            </a:pPr>
            <a:r>
              <a:rPr lang="en-US" sz="2599">
                <a:solidFill>
                  <a:srgbClr val="23344D"/>
                </a:solidFill>
                <a:latin typeface="Muli"/>
                <a:ea typeface="Muli"/>
                <a:cs typeface="Muli"/>
                <a:sym typeface="Muli"/>
              </a:rPr>
              <a:t>Use this slide to call to action, open a Q&amp;A, provide final thoughts or drive home key points.</a:t>
            </a:r>
          </a:p>
          <a:p>
            <a:pPr algn="l">
              <a:lnSpc>
                <a:spcPts val="3717"/>
              </a:lnSpc>
            </a:pPr>
            <a:endParaRPr lang="en-US" sz="2599">
              <a:solidFill>
                <a:srgbClr val="23344D"/>
              </a:solidFill>
              <a:latin typeface="Muli"/>
              <a:ea typeface="Muli"/>
              <a:cs typeface="Muli"/>
              <a:sym typeface="Muli"/>
            </a:endParaRPr>
          </a:p>
          <a:p>
            <a:pPr algn="l">
              <a:lnSpc>
                <a:spcPts val="3717"/>
              </a:lnSpc>
            </a:pPr>
            <a:r>
              <a:rPr lang="en-US" sz="2599">
                <a:solidFill>
                  <a:srgbClr val="23344D"/>
                </a:solidFill>
                <a:latin typeface="Muli"/>
                <a:ea typeface="Muli"/>
                <a:cs typeface="Muli"/>
                <a:sym typeface="Muli"/>
              </a:rPr>
              <a:t>Remember to provide your contact information again!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364391" cy="10287000"/>
            <a:chOff x="0" y="0"/>
            <a:chExt cx="2491164" cy="3479800"/>
          </a:xfrm>
        </p:grpSpPr>
        <p:sp>
          <p:nvSpPr>
            <p:cNvPr id="3" name="Freeform 3"/>
            <p:cNvSpPr/>
            <p:nvPr/>
          </p:nvSpPr>
          <p:spPr>
            <a:xfrm>
              <a:off x="0" y="0"/>
              <a:ext cx="2491164" cy="3479800"/>
            </a:xfrm>
            <a:custGeom>
              <a:avLst/>
              <a:gdLst/>
              <a:ahLst/>
              <a:cxnLst/>
              <a:rect l="l" t="t" r="r" b="b"/>
              <a:pathLst>
                <a:path w="2491164" h="3479800">
                  <a:moveTo>
                    <a:pt x="0" y="0"/>
                  </a:moveTo>
                  <a:lnTo>
                    <a:pt x="2491164" y="0"/>
                  </a:lnTo>
                  <a:lnTo>
                    <a:pt x="2491164" y="3479800"/>
                  </a:lnTo>
                  <a:lnTo>
                    <a:pt x="0" y="3479800"/>
                  </a:lnTo>
                  <a:close/>
                </a:path>
              </a:pathLst>
            </a:custGeom>
            <a:solidFill>
              <a:srgbClr val="A0C559"/>
            </a:solidFill>
          </p:spPr>
          <p:txBody>
            <a:bodyPr/>
            <a:lstStyle/>
            <a:p>
              <a:endParaRPr lang="en-US"/>
            </a:p>
          </p:txBody>
        </p:sp>
      </p:grpSp>
      <p:grpSp>
        <p:nvGrpSpPr>
          <p:cNvPr id="4" name="Group 4"/>
          <p:cNvGrpSpPr/>
          <p:nvPr/>
        </p:nvGrpSpPr>
        <p:grpSpPr>
          <a:xfrm>
            <a:off x="0" y="2922609"/>
            <a:ext cx="7364391" cy="7364391"/>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3344D"/>
            </a:solidFill>
          </p:spPr>
          <p:txBody>
            <a:bodyPr/>
            <a:lstStyle/>
            <a:p>
              <a:endParaRPr lang="en-US"/>
            </a:p>
          </p:txBody>
        </p:sp>
      </p:grpSp>
      <p:grpSp>
        <p:nvGrpSpPr>
          <p:cNvPr id="6" name="Group 6"/>
          <p:cNvGrpSpPr/>
          <p:nvPr/>
        </p:nvGrpSpPr>
        <p:grpSpPr>
          <a:xfrm>
            <a:off x="1467306" y="0"/>
            <a:ext cx="4429778" cy="4429778"/>
            <a:chOff x="0" y="0"/>
            <a:chExt cx="6350000" cy="6350000"/>
          </a:xfrm>
        </p:grpSpPr>
        <p:sp>
          <p:nvSpPr>
            <p:cNvPr id="7" name="Freeform 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DA33D"/>
            </a:solidFill>
          </p:spPr>
          <p:txBody>
            <a:bodyPr/>
            <a:lstStyle/>
            <a:p>
              <a:endParaRPr lang="en-US"/>
            </a:p>
          </p:txBody>
        </p:sp>
      </p:grpSp>
      <p:grpSp>
        <p:nvGrpSpPr>
          <p:cNvPr id="8" name="Group 8"/>
          <p:cNvGrpSpPr/>
          <p:nvPr/>
        </p:nvGrpSpPr>
        <p:grpSpPr>
          <a:xfrm>
            <a:off x="9019958" y="831784"/>
            <a:ext cx="8101007" cy="3465734"/>
            <a:chOff x="0" y="0"/>
            <a:chExt cx="10801343" cy="4620979"/>
          </a:xfrm>
        </p:grpSpPr>
        <p:sp>
          <p:nvSpPr>
            <p:cNvPr id="9" name="TextBox 9"/>
            <p:cNvSpPr txBox="1"/>
            <p:nvPr/>
          </p:nvSpPr>
          <p:spPr>
            <a:xfrm>
              <a:off x="0" y="9525"/>
              <a:ext cx="10801343" cy="3530337"/>
            </a:xfrm>
            <a:prstGeom prst="rect">
              <a:avLst/>
            </a:prstGeom>
          </p:spPr>
          <p:txBody>
            <a:bodyPr lIns="0" tIns="0" rIns="0" bIns="0" rtlCol="0" anchor="t">
              <a:spAutoFit/>
            </a:bodyPr>
            <a:lstStyle/>
            <a:p>
              <a:pPr algn="l">
                <a:lnSpc>
                  <a:spcPts val="10559"/>
                </a:lnSpc>
              </a:pPr>
              <a:r>
                <a:rPr lang="en-US" sz="8799" b="1">
                  <a:solidFill>
                    <a:srgbClr val="23344D"/>
                  </a:solidFill>
                  <a:latin typeface="Muli Heavy"/>
                  <a:ea typeface="Muli Heavy"/>
                  <a:cs typeface="Muli Heavy"/>
                  <a:sym typeface="Muli Heavy"/>
                </a:rPr>
                <a:t>Today's Discussion</a:t>
              </a:r>
            </a:p>
          </p:txBody>
        </p:sp>
        <p:sp>
          <p:nvSpPr>
            <p:cNvPr id="10" name="TextBox 10"/>
            <p:cNvSpPr txBox="1"/>
            <p:nvPr/>
          </p:nvSpPr>
          <p:spPr>
            <a:xfrm>
              <a:off x="0" y="3769965"/>
              <a:ext cx="10801343" cy="851014"/>
            </a:xfrm>
            <a:prstGeom prst="rect">
              <a:avLst/>
            </a:prstGeom>
          </p:spPr>
          <p:txBody>
            <a:bodyPr lIns="0" tIns="0" rIns="0" bIns="0" rtlCol="0" anchor="t">
              <a:spAutoFit/>
            </a:bodyPr>
            <a:lstStyle/>
            <a:p>
              <a:pPr algn="l">
                <a:lnSpc>
                  <a:spcPts val="5166"/>
                </a:lnSpc>
              </a:pPr>
              <a:r>
                <a:rPr lang="en-US" sz="4200" b="1">
                  <a:solidFill>
                    <a:srgbClr val="FF7338"/>
                  </a:solidFill>
                  <a:latin typeface="Muli Ultra-Bold"/>
                  <a:ea typeface="Muli Ultra-Bold"/>
                  <a:cs typeface="Muli Ultra-Bold"/>
                  <a:sym typeface="Muli Ultra-Bold"/>
                </a:rPr>
                <a:t>Outline of Topics</a:t>
              </a:r>
            </a:p>
          </p:txBody>
        </p:sp>
      </p:grpSp>
      <p:sp>
        <p:nvSpPr>
          <p:cNvPr id="11" name="TextBox 11"/>
          <p:cNvSpPr txBox="1"/>
          <p:nvPr/>
        </p:nvSpPr>
        <p:spPr>
          <a:xfrm>
            <a:off x="9864443" y="4587242"/>
            <a:ext cx="6889696" cy="587950"/>
          </a:xfrm>
          <a:prstGeom prst="rect">
            <a:avLst/>
          </a:prstGeom>
        </p:spPr>
        <p:txBody>
          <a:bodyPr lIns="0" tIns="0" rIns="0" bIns="0" rtlCol="0" anchor="t">
            <a:spAutoFit/>
          </a:bodyPr>
          <a:lstStyle/>
          <a:p>
            <a:pPr algn="l">
              <a:lnSpc>
                <a:spcPts val="5179"/>
              </a:lnSpc>
            </a:pPr>
            <a:r>
              <a:rPr lang="en-US" sz="2740" b="1">
                <a:solidFill>
                  <a:srgbClr val="23344D"/>
                </a:solidFill>
                <a:latin typeface="Muli Bold"/>
                <a:ea typeface="Muli Bold"/>
                <a:cs typeface="Muli Bold"/>
                <a:sym typeface="Muli Bold"/>
              </a:rPr>
              <a:t>Simplicity</a:t>
            </a:r>
          </a:p>
        </p:txBody>
      </p:sp>
      <p:grpSp>
        <p:nvGrpSpPr>
          <p:cNvPr id="12" name="Group 12"/>
          <p:cNvGrpSpPr/>
          <p:nvPr/>
        </p:nvGrpSpPr>
        <p:grpSpPr>
          <a:xfrm>
            <a:off x="9019958" y="6529788"/>
            <a:ext cx="7734181" cy="406975"/>
            <a:chOff x="0" y="0"/>
            <a:chExt cx="10312241" cy="542633"/>
          </a:xfrm>
        </p:grpSpPr>
        <p:sp>
          <p:nvSpPr>
            <p:cNvPr id="13" name="TextBox 13"/>
            <p:cNvSpPr txBox="1"/>
            <p:nvPr/>
          </p:nvSpPr>
          <p:spPr>
            <a:xfrm>
              <a:off x="1105796" y="-180975"/>
              <a:ext cx="9206445" cy="723608"/>
            </a:xfrm>
            <a:prstGeom prst="rect">
              <a:avLst/>
            </a:prstGeom>
          </p:spPr>
          <p:txBody>
            <a:bodyPr lIns="0" tIns="0" rIns="0" bIns="0" rtlCol="0" anchor="t">
              <a:spAutoFit/>
            </a:bodyPr>
            <a:lstStyle/>
            <a:p>
              <a:pPr algn="l">
                <a:lnSpc>
                  <a:spcPts val="5179"/>
                </a:lnSpc>
              </a:pPr>
              <a:r>
                <a:rPr lang="en-US" sz="2740" b="1">
                  <a:solidFill>
                    <a:srgbClr val="23344D"/>
                  </a:solidFill>
                  <a:latin typeface="Muli Bold"/>
                  <a:ea typeface="Muli Bold"/>
                  <a:cs typeface="Muli Bold"/>
                  <a:sym typeface="Muli Bold"/>
                </a:rPr>
                <a:t>Design</a:t>
              </a:r>
            </a:p>
          </p:txBody>
        </p:sp>
        <p:sp>
          <p:nvSpPr>
            <p:cNvPr id="14" name="TextBox 14"/>
            <p:cNvSpPr txBox="1"/>
            <p:nvPr/>
          </p:nvSpPr>
          <p:spPr>
            <a:xfrm>
              <a:off x="0" y="-180975"/>
              <a:ext cx="956586" cy="723608"/>
            </a:xfrm>
            <a:prstGeom prst="rect">
              <a:avLst/>
            </a:prstGeom>
          </p:spPr>
          <p:txBody>
            <a:bodyPr lIns="0" tIns="0" rIns="0" bIns="0" rtlCol="0" anchor="t">
              <a:spAutoFit/>
            </a:bodyPr>
            <a:lstStyle/>
            <a:p>
              <a:pPr algn="l">
                <a:lnSpc>
                  <a:spcPts val="5179"/>
                </a:lnSpc>
              </a:pPr>
              <a:r>
                <a:rPr lang="en-US" sz="2740">
                  <a:solidFill>
                    <a:srgbClr val="23344D"/>
                  </a:solidFill>
                  <a:latin typeface="Muli Extra-Light"/>
                  <a:ea typeface="Muli Extra-Light"/>
                  <a:cs typeface="Muli Extra-Light"/>
                  <a:sym typeface="Muli Extra-Light"/>
                </a:rPr>
                <a:t>04</a:t>
              </a:r>
            </a:p>
          </p:txBody>
        </p:sp>
      </p:grpSp>
      <p:grpSp>
        <p:nvGrpSpPr>
          <p:cNvPr id="15" name="Group 15"/>
          <p:cNvGrpSpPr/>
          <p:nvPr/>
        </p:nvGrpSpPr>
        <p:grpSpPr>
          <a:xfrm>
            <a:off x="9019958" y="5941839"/>
            <a:ext cx="7734181" cy="406975"/>
            <a:chOff x="0" y="0"/>
            <a:chExt cx="10312241" cy="542633"/>
          </a:xfrm>
        </p:grpSpPr>
        <p:sp>
          <p:nvSpPr>
            <p:cNvPr id="16" name="TextBox 16"/>
            <p:cNvSpPr txBox="1"/>
            <p:nvPr/>
          </p:nvSpPr>
          <p:spPr>
            <a:xfrm>
              <a:off x="1105796" y="-180975"/>
              <a:ext cx="9206445" cy="723608"/>
            </a:xfrm>
            <a:prstGeom prst="rect">
              <a:avLst/>
            </a:prstGeom>
          </p:spPr>
          <p:txBody>
            <a:bodyPr lIns="0" tIns="0" rIns="0" bIns="0" rtlCol="0" anchor="t">
              <a:spAutoFit/>
            </a:bodyPr>
            <a:lstStyle/>
            <a:p>
              <a:pPr algn="l">
                <a:lnSpc>
                  <a:spcPts val="5179"/>
                </a:lnSpc>
              </a:pPr>
              <a:r>
                <a:rPr lang="en-US" sz="2740" b="1">
                  <a:solidFill>
                    <a:srgbClr val="23344D"/>
                  </a:solidFill>
                  <a:latin typeface="Muli Bold"/>
                  <a:ea typeface="Muli Bold"/>
                  <a:cs typeface="Muli Bold"/>
                  <a:sym typeface="Muli Bold"/>
                </a:rPr>
                <a:t>Slide Example</a:t>
              </a:r>
            </a:p>
          </p:txBody>
        </p:sp>
        <p:sp>
          <p:nvSpPr>
            <p:cNvPr id="17" name="TextBox 17"/>
            <p:cNvSpPr txBox="1"/>
            <p:nvPr/>
          </p:nvSpPr>
          <p:spPr>
            <a:xfrm>
              <a:off x="0" y="-180975"/>
              <a:ext cx="956586" cy="723608"/>
            </a:xfrm>
            <a:prstGeom prst="rect">
              <a:avLst/>
            </a:prstGeom>
          </p:spPr>
          <p:txBody>
            <a:bodyPr lIns="0" tIns="0" rIns="0" bIns="0" rtlCol="0" anchor="t">
              <a:spAutoFit/>
            </a:bodyPr>
            <a:lstStyle/>
            <a:p>
              <a:pPr algn="l">
                <a:lnSpc>
                  <a:spcPts val="5179"/>
                </a:lnSpc>
              </a:pPr>
              <a:r>
                <a:rPr lang="en-US" sz="2740">
                  <a:solidFill>
                    <a:srgbClr val="23344D"/>
                  </a:solidFill>
                  <a:latin typeface="Muli Extra-Light"/>
                  <a:ea typeface="Muli Extra-Light"/>
                  <a:cs typeface="Muli Extra-Light"/>
                  <a:sym typeface="Muli Extra-Light"/>
                </a:rPr>
                <a:t>03</a:t>
              </a:r>
            </a:p>
          </p:txBody>
        </p:sp>
      </p:grpSp>
      <p:grpSp>
        <p:nvGrpSpPr>
          <p:cNvPr id="18" name="Group 18"/>
          <p:cNvGrpSpPr/>
          <p:nvPr/>
        </p:nvGrpSpPr>
        <p:grpSpPr>
          <a:xfrm>
            <a:off x="9019958" y="5353889"/>
            <a:ext cx="7734181" cy="406975"/>
            <a:chOff x="0" y="0"/>
            <a:chExt cx="10312241" cy="542633"/>
          </a:xfrm>
        </p:grpSpPr>
        <p:sp>
          <p:nvSpPr>
            <p:cNvPr id="19" name="TextBox 19"/>
            <p:cNvSpPr txBox="1"/>
            <p:nvPr/>
          </p:nvSpPr>
          <p:spPr>
            <a:xfrm>
              <a:off x="0" y="-180975"/>
              <a:ext cx="956586" cy="723608"/>
            </a:xfrm>
            <a:prstGeom prst="rect">
              <a:avLst/>
            </a:prstGeom>
          </p:spPr>
          <p:txBody>
            <a:bodyPr lIns="0" tIns="0" rIns="0" bIns="0" rtlCol="0" anchor="t">
              <a:spAutoFit/>
            </a:bodyPr>
            <a:lstStyle/>
            <a:p>
              <a:pPr algn="l">
                <a:lnSpc>
                  <a:spcPts val="5179"/>
                </a:lnSpc>
              </a:pPr>
              <a:r>
                <a:rPr lang="en-US" sz="2740">
                  <a:solidFill>
                    <a:srgbClr val="23344D"/>
                  </a:solidFill>
                  <a:latin typeface="Muli Extra-Light"/>
                  <a:ea typeface="Muli Extra-Light"/>
                  <a:cs typeface="Muli Extra-Light"/>
                  <a:sym typeface="Muli Extra-Light"/>
                </a:rPr>
                <a:t>02</a:t>
              </a:r>
            </a:p>
          </p:txBody>
        </p:sp>
        <p:sp>
          <p:nvSpPr>
            <p:cNvPr id="20" name="TextBox 20"/>
            <p:cNvSpPr txBox="1"/>
            <p:nvPr/>
          </p:nvSpPr>
          <p:spPr>
            <a:xfrm>
              <a:off x="1105796" y="-180975"/>
              <a:ext cx="9206445" cy="723608"/>
            </a:xfrm>
            <a:prstGeom prst="rect">
              <a:avLst/>
            </a:prstGeom>
          </p:spPr>
          <p:txBody>
            <a:bodyPr lIns="0" tIns="0" rIns="0" bIns="0" rtlCol="0" anchor="t">
              <a:spAutoFit/>
            </a:bodyPr>
            <a:lstStyle/>
            <a:p>
              <a:pPr algn="l">
                <a:lnSpc>
                  <a:spcPts val="5179"/>
                </a:lnSpc>
              </a:pPr>
              <a:r>
                <a:rPr lang="en-US" sz="2740" b="1">
                  <a:solidFill>
                    <a:srgbClr val="23344D"/>
                  </a:solidFill>
                  <a:latin typeface="Muli Bold"/>
                  <a:ea typeface="Muli Bold"/>
                  <a:cs typeface="Muli Bold"/>
                  <a:sym typeface="Muli Bold"/>
                </a:rPr>
                <a:t>Consistency</a:t>
              </a:r>
            </a:p>
          </p:txBody>
        </p:sp>
      </p:grpSp>
      <p:grpSp>
        <p:nvGrpSpPr>
          <p:cNvPr id="21" name="Group 21"/>
          <p:cNvGrpSpPr/>
          <p:nvPr/>
        </p:nvGrpSpPr>
        <p:grpSpPr>
          <a:xfrm>
            <a:off x="9019958" y="7117739"/>
            <a:ext cx="7734181" cy="406975"/>
            <a:chOff x="0" y="0"/>
            <a:chExt cx="10312241" cy="542633"/>
          </a:xfrm>
        </p:grpSpPr>
        <p:sp>
          <p:nvSpPr>
            <p:cNvPr id="22" name="TextBox 22"/>
            <p:cNvSpPr txBox="1"/>
            <p:nvPr/>
          </p:nvSpPr>
          <p:spPr>
            <a:xfrm>
              <a:off x="1105796" y="-180975"/>
              <a:ext cx="9206445" cy="723608"/>
            </a:xfrm>
            <a:prstGeom prst="rect">
              <a:avLst/>
            </a:prstGeom>
          </p:spPr>
          <p:txBody>
            <a:bodyPr lIns="0" tIns="0" rIns="0" bIns="0" rtlCol="0" anchor="t">
              <a:spAutoFit/>
            </a:bodyPr>
            <a:lstStyle/>
            <a:p>
              <a:pPr algn="l">
                <a:lnSpc>
                  <a:spcPts val="5179"/>
                </a:lnSpc>
              </a:pPr>
              <a:r>
                <a:rPr lang="en-US" sz="2740" b="1">
                  <a:solidFill>
                    <a:srgbClr val="23344D"/>
                  </a:solidFill>
                  <a:latin typeface="Muli Bold"/>
                  <a:ea typeface="Muli Bold"/>
                  <a:cs typeface="Muli Bold"/>
                  <a:sym typeface="Muli Bold"/>
                </a:rPr>
                <a:t>Accessibility</a:t>
              </a:r>
            </a:p>
          </p:txBody>
        </p:sp>
        <p:sp>
          <p:nvSpPr>
            <p:cNvPr id="23" name="TextBox 23"/>
            <p:cNvSpPr txBox="1"/>
            <p:nvPr/>
          </p:nvSpPr>
          <p:spPr>
            <a:xfrm>
              <a:off x="0" y="-180975"/>
              <a:ext cx="956586" cy="723608"/>
            </a:xfrm>
            <a:prstGeom prst="rect">
              <a:avLst/>
            </a:prstGeom>
          </p:spPr>
          <p:txBody>
            <a:bodyPr lIns="0" tIns="0" rIns="0" bIns="0" rtlCol="0" anchor="t">
              <a:spAutoFit/>
            </a:bodyPr>
            <a:lstStyle/>
            <a:p>
              <a:pPr algn="l">
                <a:lnSpc>
                  <a:spcPts val="5179"/>
                </a:lnSpc>
              </a:pPr>
              <a:r>
                <a:rPr lang="en-US" sz="2740">
                  <a:solidFill>
                    <a:srgbClr val="23344D"/>
                  </a:solidFill>
                  <a:latin typeface="Muli Extra-Light"/>
                  <a:ea typeface="Muli Extra-Light"/>
                  <a:cs typeface="Muli Extra-Light"/>
                  <a:sym typeface="Muli Extra-Light"/>
                </a:rPr>
                <a:t>05</a:t>
              </a:r>
            </a:p>
          </p:txBody>
        </p:sp>
      </p:grpSp>
      <p:sp>
        <p:nvSpPr>
          <p:cNvPr id="24" name="TextBox 24"/>
          <p:cNvSpPr txBox="1"/>
          <p:nvPr/>
        </p:nvSpPr>
        <p:spPr>
          <a:xfrm>
            <a:off x="9019958" y="4587242"/>
            <a:ext cx="717440" cy="587950"/>
          </a:xfrm>
          <a:prstGeom prst="rect">
            <a:avLst/>
          </a:prstGeom>
        </p:spPr>
        <p:txBody>
          <a:bodyPr lIns="0" tIns="0" rIns="0" bIns="0" rtlCol="0" anchor="t">
            <a:spAutoFit/>
          </a:bodyPr>
          <a:lstStyle/>
          <a:p>
            <a:pPr algn="l">
              <a:lnSpc>
                <a:spcPts val="5179"/>
              </a:lnSpc>
            </a:pPr>
            <a:r>
              <a:rPr lang="en-US" sz="2740">
                <a:solidFill>
                  <a:srgbClr val="23344D"/>
                </a:solidFill>
                <a:latin typeface="Muli Extra-Light"/>
                <a:ea typeface="Muli Extra-Light"/>
                <a:cs typeface="Muli Extra-Light"/>
                <a:sym typeface="Muli Extra-Light"/>
              </a:rPr>
              <a:t>01</a:t>
            </a:r>
          </a:p>
        </p:txBody>
      </p:sp>
      <p:grpSp>
        <p:nvGrpSpPr>
          <p:cNvPr id="25" name="Group 25"/>
          <p:cNvGrpSpPr/>
          <p:nvPr/>
        </p:nvGrpSpPr>
        <p:grpSpPr>
          <a:xfrm>
            <a:off x="9019958" y="7705689"/>
            <a:ext cx="7734181" cy="406975"/>
            <a:chOff x="0" y="0"/>
            <a:chExt cx="10312241" cy="542633"/>
          </a:xfrm>
        </p:grpSpPr>
        <p:sp>
          <p:nvSpPr>
            <p:cNvPr id="26" name="TextBox 26"/>
            <p:cNvSpPr txBox="1"/>
            <p:nvPr/>
          </p:nvSpPr>
          <p:spPr>
            <a:xfrm>
              <a:off x="1105796" y="-180975"/>
              <a:ext cx="9206445" cy="723608"/>
            </a:xfrm>
            <a:prstGeom prst="rect">
              <a:avLst/>
            </a:prstGeom>
          </p:spPr>
          <p:txBody>
            <a:bodyPr lIns="0" tIns="0" rIns="0" bIns="0" rtlCol="0" anchor="t">
              <a:spAutoFit/>
            </a:bodyPr>
            <a:lstStyle/>
            <a:p>
              <a:pPr algn="l">
                <a:lnSpc>
                  <a:spcPts val="5179"/>
                </a:lnSpc>
              </a:pPr>
              <a:r>
                <a:rPr lang="en-US" sz="2740" b="1">
                  <a:solidFill>
                    <a:srgbClr val="23344D"/>
                  </a:solidFill>
                  <a:latin typeface="Muli Bold"/>
                  <a:ea typeface="Muli Bold"/>
                  <a:cs typeface="Muli Bold"/>
                  <a:sym typeface="Muli Bold"/>
                </a:rPr>
                <a:t>Elements</a:t>
              </a:r>
            </a:p>
          </p:txBody>
        </p:sp>
        <p:sp>
          <p:nvSpPr>
            <p:cNvPr id="27" name="TextBox 27"/>
            <p:cNvSpPr txBox="1"/>
            <p:nvPr/>
          </p:nvSpPr>
          <p:spPr>
            <a:xfrm>
              <a:off x="0" y="-180975"/>
              <a:ext cx="956586" cy="723608"/>
            </a:xfrm>
            <a:prstGeom prst="rect">
              <a:avLst/>
            </a:prstGeom>
          </p:spPr>
          <p:txBody>
            <a:bodyPr lIns="0" tIns="0" rIns="0" bIns="0" rtlCol="0" anchor="t">
              <a:spAutoFit/>
            </a:bodyPr>
            <a:lstStyle/>
            <a:p>
              <a:pPr algn="l">
                <a:lnSpc>
                  <a:spcPts val="5179"/>
                </a:lnSpc>
              </a:pPr>
              <a:r>
                <a:rPr lang="en-US" sz="2740">
                  <a:solidFill>
                    <a:srgbClr val="23344D"/>
                  </a:solidFill>
                  <a:latin typeface="Muli Extra-Light"/>
                  <a:ea typeface="Muli Extra-Light"/>
                  <a:cs typeface="Muli Extra-Light"/>
                  <a:sym typeface="Muli Extra-Light"/>
                </a:rPr>
                <a:t>06</a:t>
              </a:r>
            </a:p>
          </p:txBody>
        </p:sp>
      </p:grpSp>
      <p:grpSp>
        <p:nvGrpSpPr>
          <p:cNvPr id="28" name="Group 28"/>
          <p:cNvGrpSpPr/>
          <p:nvPr/>
        </p:nvGrpSpPr>
        <p:grpSpPr>
          <a:xfrm>
            <a:off x="9019958" y="8293639"/>
            <a:ext cx="7734181" cy="406975"/>
            <a:chOff x="0" y="0"/>
            <a:chExt cx="10312241" cy="542633"/>
          </a:xfrm>
        </p:grpSpPr>
        <p:sp>
          <p:nvSpPr>
            <p:cNvPr id="29" name="TextBox 29"/>
            <p:cNvSpPr txBox="1"/>
            <p:nvPr/>
          </p:nvSpPr>
          <p:spPr>
            <a:xfrm>
              <a:off x="1105796" y="-180975"/>
              <a:ext cx="9206445" cy="723608"/>
            </a:xfrm>
            <a:prstGeom prst="rect">
              <a:avLst/>
            </a:prstGeom>
          </p:spPr>
          <p:txBody>
            <a:bodyPr lIns="0" tIns="0" rIns="0" bIns="0" rtlCol="0" anchor="t">
              <a:spAutoFit/>
            </a:bodyPr>
            <a:lstStyle/>
            <a:p>
              <a:pPr algn="l">
                <a:lnSpc>
                  <a:spcPts val="5179"/>
                </a:lnSpc>
              </a:pPr>
              <a:r>
                <a:rPr lang="en-US" sz="2740" b="1">
                  <a:solidFill>
                    <a:srgbClr val="23344D"/>
                  </a:solidFill>
                  <a:latin typeface="Muli Bold"/>
                  <a:ea typeface="Muli Bold"/>
                  <a:cs typeface="Muli Bold"/>
                  <a:sym typeface="Muli Bold"/>
                </a:rPr>
                <a:t>AI</a:t>
              </a:r>
            </a:p>
          </p:txBody>
        </p:sp>
        <p:sp>
          <p:nvSpPr>
            <p:cNvPr id="30" name="TextBox 30"/>
            <p:cNvSpPr txBox="1"/>
            <p:nvPr/>
          </p:nvSpPr>
          <p:spPr>
            <a:xfrm>
              <a:off x="0" y="-180975"/>
              <a:ext cx="956586" cy="723608"/>
            </a:xfrm>
            <a:prstGeom prst="rect">
              <a:avLst/>
            </a:prstGeom>
          </p:spPr>
          <p:txBody>
            <a:bodyPr lIns="0" tIns="0" rIns="0" bIns="0" rtlCol="0" anchor="t">
              <a:spAutoFit/>
            </a:bodyPr>
            <a:lstStyle/>
            <a:p>
              <a:pPr algn="l">
                <a:lnSpc>
                  <a:spcPts val="5179"/>
                </a:lnSpc>
              </a:pPr>
              <a:r>
                <a:rPr lang="en-US" sz="2740">
                  <a:solidFill>
                    <a:srgbClr val="23344D"/>
                  </a:solidFill>
                  <a:latin typeface="Muli Extra-Light"/>
                  <a:ea typeface="Muli Extra-Light"/>
                  <a:cs typeface="Muli Extra-Light"/>
                  <a:sym typeface="Muli Extra-Light"/>
                </a:rPr>
                <a:t>07</a:t>
              </a:r>
            </a:p>
          </p:txBody>
        </p:sp>
      </p:grpSp>
      <p:grpSp>
        <p:nvGrpSpPr>
          <p:cNvPr id="31" name="Group 31"/>
          <p:cNvGrpSpPr/>
          <p:nvPr/>
        </p:nvGrpSpPr>
        <p:grpSpPr>
          <a:xfrm>
            <a:off x="9019958" y="8881589"/>
            <a:ext cx="7734181" cy="406975"/>
            <a:chOff x="0" y="0"/>
            <a:chExt cx="10312241" cy="542633"/>
          </a:xfrm>
        </p:grpSpPr>
        <p:sp>
          <p:nvSpPr>
            <p:cNvPr id="32" name="TextBox 32"/>
            <p:cNvSpPr txBox="1"/>
            <p:nvPr/>
          </p:nvSpPr>
          <p:spPr>
            <a:xfrm>
              <a:off x="1105796" y="-180975"/>
              <a:ext cx="9206445" cy="723608"/>
            </a:xfrm>
            <a:prstGeom prst="rect">
              <a:avLst/>
            </a:prstGeom>
          </p:spPr>
          <p:txBody>
            <a:bodyPr lIns="0" tIns="0" rIns="0" bIns="0" rtlCol="0" anchor="t">
              <a:spAutoFit/>
            </a:bodyPr>
            <a:lstStyle/>
            <a:p>
              <a:pPr algn="l">
                <a:lnSpc>
                  <a:spcPts val="5179"/>
                </a:lnSpc>
              </a:pPr>
              <a:r>
                <a:rPr lang="en-US" sz="2740" b="1">
                  <a:solidFill>
                    <a:srgbClr val="23344D"/>
                  </a:solidFill>
                  <a:latin typeface="Muli Bold"/>
                  <a:ea typeface="Muli Bold"/>
                  <a:cs typeface="Muli Bold"/>
                  <a:sym typeface="Muli Bold"/>
                </a:rPr>
                <a:t>References</a:t>
              </a:r>
            </a:p>
          </p:txBody>
        </p:sp>
        <p:sp>
          <p:nvSpPr>
            <p:cNvPr id="33" name="TextBox 33"/>
            <p:cNvSpPr txBox="1"/>
            <p:nvPr/>
          </p:nvSpPr>
          <p:spPr>
            <a:xfrm>
              <a:off x="0" y="-180975"/>
              <a:ext cx="956586" cy="723608"/>
            </a:xfrm>
            <a:prstGeom prst="rect">
              <a:avLst/>
            </a:prstGeom>
          </p:spPr>
          <p:txBody>
            <a:bodyPr lIns="0" tIns="0" rIns="0" bIns="0" rtlCol="0" anchor="t">
              <a:spAutoFit/>
            </a:bodyPr>
            <a:lstStyle/>
            <a:p>
              <a:pPr algn="l">
                <a:lnSpc>
                  <a:spcPts val="5179"/>
                </a:lnSpc>
              </a:pPr>
              <a:r>
                <a:rPr lang="en-US" sz="2740">
                  <a:solidFill>
                    <a:srgbClr val="23344D"/>
                  </a:solidFill>
                  <a:latin typeface="Muli Extra-Light"/>
                  <a:ea typeface="Muli Extra-Light"/>
                  <a:cs typeface="Muli Extra-Light"/>
                  <a:sym typeface="Muli Extra-Light"/>
                </a:rPr>
                <a:t>08</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5237348" y="8448403"/>
            <a:ext cx="7813304" cy="4041510"/>
            <a:chOff x="0" y="0"/>
            <a:chExt cx="2354580" cy="1217930"/>
          </a:xfrm>
        </p:grpSpPr>
        <p:sp>
          <p:nvSpPr>
            <p:cNvPr id="3" name="Freeform 3"/>
            <p:cNvSpPr/>
            <p:nvPr/>
          </p:nvSpPr>
          <p:spPr>
            <a:xfrm>
              <a:off x="0" y="0"/>
              <a:ext cx="2353310" cy="1217930"/>
            </a:xfrm>
            <a:custGeom>
              <a:avLst/>
              <a:gdLst/>
              <a:ahLst/>
              <a:cxnLst/>
              <a:rect l="l" t="t" r="r" b="b"/>
              <a:pathLst>
                <a:path w="2353310" h="1217930">
                  <a:moveTo>
                    <a:pt x="784860" y="1150620"/>
                  </a:moveTo>
                  <a:cubicBezTo>
                    <a:pt x="905510" y="1191260"/>
                    <a:pt x="1042670" y="1217930"/>
                    <a:pt x="1177290" y="1217930"/>
                  </a:cubicBezTo>
                  <a:cubicBezTo>
                    <a:pt x="1311910" y="1217930"/>
                    <a:pt x="1441450" y="1195070"/>
                    <a:pt x="1560830" y="1154430"/>
                  </a:cubicBezTo>
                  <a:cubicBezTo>
                    <a:pt x="1563370" y="1153160"/>
                    <a:pt x="1565910" y="1153160"/>
                    <a:pt x="1568450" y="1151890"/>
                  </a:cubicBezTo>
                  <a:cubicBezTo>
                    <a:pt x="2016760" y="989330"/>
                    <a:pt x="2346960" y="560070"/>
                    <a:pt x="2353310" y="63500"/>
                  </a:cubicBezTo>
                  <a:lnTo>
                    <a:pt x="2353310" y="0"/>
                  </a:lnTo>
                  <a:lnTo>
                    <a:pt x="0" y="0"/>
                  </a:lnTo>
                  <a:lnTo>
                    <a:pt x="0" y="63500"/>
                  </a:lnTo>
                  <a:cubicBezTo>
                    <a:pt x="6350" y="562610"/>
                    <a:pt x="331470" y="991870"/>
                    <a:pt x="784860" y="1150620"/>
                  </a:cubicBezTo>
                  <a:close/>
                </a:path>
              </a:pathLst>
            </a:custGeom>
            <a:solidFill>
              <a:srgbClr val="EDA33D"/>
            </a:solidFill>
          </p:spPr>
          <p:txBody>
            <a:bodyPr/>
            <a:lstStyle/>
            <a:p>
              <a:endParaRPr lang="en-US"/>
            </a:p>
          </p:txBody>
        </p:sp>
      </p:grpSp>
      <p:grpSp>
        <p:nvGrpSpPr>
          <p:cNvPr id="4" name="Group 4"/>
          <p:cNvGrpSpPr/>
          <p:nvPr/>
        </p:nvGrpSpPr>
        <p:grpSpPr>
          <a:xfrm>
            <a:off x="1669650" y="2839721"/>
            <a:ext cx="14948700" cy="3168465"/>
            <a:chOff x="0" y="0"/>
            <a:chExt cx="19931600" cy="4224620"/>
          </a:xfrm>
        </p:grpSpPr>
        <p:sp>
          <p:nvSpPr>
            <p:cNvPr id="5" name="TextBox 5"/>
            <p:cNvSpPr txBox="1"/>
            <p:nvPr/>
          </p:nvSpPr>
          <p:spPr>
            <a:xfrm>
              <a:off x="0" y="1747791"/>
              <a:ext cx="19931600" cy="2476828"/>
            </a:xfrm>
            <a:prstGeom prst="rect">
              <a:avLst/>
            </a:prstGeom>
          </p:spPr>
          <p:txBody>
            <a:bodyPr lIns="0" tIns="0" rIns="0" bIns="0" rtlCol="0" anchor="t">
              <a:spAutoFit/>
            </a:bodyPr>
            <a:lstStyle/>
            <a:p>
              <a:pPr algn="ctr">
                <a:lnSpc>
                  <a:spcPts val="7128"/>
                </a:lnSpc>
              </a:pPr>
              <a:r>
                <a:rPr lang="en-US" sz="7200" dirty="0">
                  <a:solidFill>
                    <a:srgbClr val="23344D"/>
                  </a:solidFill>
                  <a:latin typeface="Muli"/>
                  <a:ea typeface="Muli"/>
                  <a:cs typeface="Muli"/>
                  <a:sym typeface="Muli"/>
                </a:rPr>
                <a:t>Declutter! A simple design is more effective and less distracting.</a:t>
              </a:r>
            </a:p>
          </p:txBody>
        </p:sp>
        <p:sp>
          <p:nvSpPr>
            <p:cNvPr id="6" name="TextBox 6"/>
            <p:cNvSpPr txBox="1"/>
            <p:nvPr/>
          </p:nvSpPr>
          <p:spPr>
            <a:xfrm>
              <a:off x="0" y="-9525"/>
              <a:ext cx="19931600" cy="868845"/>
            </a:xfrm>
            <a:prstGeom prst="rect">
              <a:avLst/>
            </a:prstGeom>
          </p:spPr>
          <p:txBody>
            <a:bodyPr lIns="0" tIns="0" rIns="0" bIns="0" rtlCol="0" anchor="t">
              <a:spAutoFit/>
            </a:bodyPr>
            <a:lstStyle/>
            <a:p>
              <a:pPr algn="ctr">
                <a:lnSpc>
                  <a:spcPts val="5275"/>
                </a:lnSpc>
              </a:pPr>
              <a:r>
                <a:rPr lang="en-US" sz="4288" b="1" dirty="0">
                  <a:solidFill>
                    <a:srgbClr val="FF7338"/>
                  </a:solidFill>
                  <a:latin typeface="Muli Ultra-Bold"/>
                  <a:ea typeface="Muli Ultra-Bold"/>
                  <a:cs typeface="Muli Ultra-Bold"/>
                  <a:sym typeface="Muli Ultra-Bold"/>
                </a:rPr>
                <a:t>Keep it Simple</a:t>
              </a:r>
            </a:p>
          </p:txBody>
        </p:sp>
      </p:grpSp>
      <p:grpSp>
        <p:nvGrpSpPr>
          <p:cNvPr id="7" name="Group 7"/>
          <p:cNvGrpSpPr>
            <a:grpSpLocks noChangeAspect="1"/>
          </p:cNvGrpSpPr>
          <p:nvPr/>
        </p:nvGrpSpPr>
        <p:grpSpPr>
          <a:xfrm>
            <a:off x="7284184" y="-2127258"/>
            <a:ext cx="3719631" cy="3719631"/>
            <a:chOff x="0" y="0"/>
            <a:chExt cx="1708150" cy="1708150"/>
          </a:xfrm>
        </p:grpSpPr>
        <p:sp>
          <p:nvSpPr>
            <p:cNvPr id="8" name="Freeform 8"/>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25467F"/>
            </a:solidFill>
          </p:spPr>
          <p:txBody>
            <a:bodyPr/>
            <a:lstStyle/>
            <a:p>
              <a:endParaRPr lang="en-US"/>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13255252" y="1601248"/>
            <a:ext cx="6633996" cy="3431500"/>
            <a:chOff x="0" y="0"/>
            <a:chExt cx="2354580" cy="1217930"/>
          </a:xfrm>
        </p:grpSpPr>
        <p:sp>
          <p:nvSpPr>
            <p:cNvPr id="3" name="Freeform 3"/>
            <p:cNvSpPr/>
            <p:nvPr/>
          </p:nvSpPr>
          <p:spPr>
            <a:xfrm>
              <a:off x="0" y="0"/>
              <a:ext cx="2353310" cy="1217930"/>
            </a:xfrm>
            <a:custGeom>
              <a:avLst/>
              <a:gdLst/>
              <a:ahLst/>
              <a:cxnLst/>
              <a:rect l="l" t="t" r="r" b="b"/>
              <a:pathLst>
                <a:path w="2353310" h="1217930">
                  <a:moveTo>
                    <a:pt x="784860" y="1150620"/>
                  </a:moveTo>
                  <a:cubicBezTo>
                    <a:pt x="905510" y="1191260"/>
                    <a:pt x="1042670" y="1217930"/>
                    <a:pt x="1177290" y="1217930"/>
                  </a:cubicBezTo>
                  <a:cubicBezTo>
                    <a:pt x="1311910" y="1217930"/>
                    <a:pt x="1441450" y="1195070"/>
                    <a:pt x="1560830" y="1154430"/>
                  </a:cubicBezTo>
                  <a:cubicBezTo>
                    <a:pt x="1563370" y="1153160"/>
                    <a:pt x="1565910" y="1153160"/>
                    <a:pt x="1568450" y="1151890"/>
                  </a:cubicBezTo>
                  <a:cubicBezTo>
                    <a:pt x="2016760" y="989330"/>
                    <a:pt x="2346960" y="560070"/>
                    <a:pt x="2353310" y="63500"/>
                  </a:cubicBezTo>
                  <a:lnTo>
                    <a:pt x="2353310" y="0"/>
                  </a:lnTo>
                  <a:lnTo>
                    <a:pt x="0" y="0"/>
                  </a:lnTo>
                  <a:lnTo>
                    <a:pt x="0" y="63500"/>
                  </a:lnTo>
                  <a:cubicBezTo>
                    <a:pt x="6350" y="562610"/>
                    <a:pt x="331470" y="991870"/>
                    <a:pt x="784860" y="1150620"/>
                  </a:cubicBezTo>
                  <a:close/>
                </a:path>
              </a:pathLst>
            </a:custGeom>
            <a:solidFill>
              <a:srgbClr val="FFC33C"/>
            </a:solidFill>
          </p:spPr>
          <p:txBody>
            <a:bodyPr/>
            <a:lstStyle/>
            <a:p>
              <a:endParaRPr lang="en-US"/>
            </a:p>
          </p:txBody>
        </p:sp>
      </p:grpSp>
      <p:grpSp>
        <p:nvGrpSpPr>
          <p:cNvPr id="4" name="Group 4"/>
          <p:cNvGrpSpPr/>
          <p:nvPr/>
        </p:nvGrpSpPr>
        <p:grpSpPr>
          <a:xfrm rot="5400000">
            <a:off x="9823752" y="5254252"/>
            <a:ext cx="6633996" cy="3431500"/>
            <a:chOff x="0" y="0"/>
            <a:chExt cx="2354580" cy="1217930"/>
          </a:xfrm>
        </p:grpSpPr>
        <p:sp>
          <p:nvSpPr>
            <p:cNvPr id="5" name="Freeform 5"/>
            <p:cNvSpPr/>
            <p:nvPr/>
          </p:nvSpPr>
          <p:spPr>
            <a:xfrm>
              <a:off x="0" y="0"/>
              <a:ext cx="2353310" cy="1217930"/>
            </a:xfrm>
            <a:custGeom>
              <a:avLst/>
              <a:gdLst/>
              <a:ahLst/>
              <a:cxnLst/>
              <a:rect l="l" t="t" r="r" b="b"/>
              <a:pathLst>
                <a:path w="2353310" h="1217930">
                  <a:moveTo>
                    <a:pt x="784860" y="1150620"/>
                  </a:moveTo>
                  <a:cubicBezTo>
                    <a:pt x="905510" y="1191260"/>
                    <a:pt x="1042670" y="1217930"/>
                    <a:pt x="1177290" y="1217930"/>
                  </a:cubicBezTo>
                  <a:cubicBezTo>
                    <a:pt x="1311910" y="1217930"/>
                    <a:pt x="1441450" y="1195070"/>
                    <a:pt x="1560830" y="1154430"/>
                  </a:cubicBezTo>
                  <a:cubicBezTo>
                    <a:pt x="1563370" y="1153160"/>
                    <a:pt x="1565910" y="1153160"/>
                    <a:pt x="1568450" y="1151890"/>
                  </a:cubicBezTo>
                  <a:cubicBezTo>
                    <a:pt x="2016760" y="989330"/>
                    <a:pt x="2346960" y="560070"/>
                    <a:pt x="2353310" y="63500"/>
                  </a:cubicBezTo>
                  <a:lnTo>
                    <a:pt x="2353310" y="0"/>
                  </a:lnTo>
                  <a:lnTo>
                    <a:pt x="0" y="0"/>
                  </a:lnTo>
                  <a:lnTo>
                    <a:pt x="0" y="63500"/>
                  </a:lnTo>
                  <a:cubicBezTo>
                    <a:pt x="6350" y="562610"/>
                    <a:pt x="331470" y="991870"/>
                    <a:pt x="784860" y="1150620"/>
                  </a:cubicBezTo>
                  <a:close/>
                </a:path>
              </a:pathLst>
            </a:custGeom>
            <a:solidFill>
              <a:srgbClr val="A0C559"/>
            </a:solidFill>
          </p:spPr>
          <p:txBody>
            <a:bodyPr/>
            <a:lstStyle/>
            <a:p>
              <a:endParaRPr lang="en-US"/>
            </a:p>
          </p:txBody>
        </p:sp>
      </p:grpSp>
      <p:grpSp>
        <p:nvGrpSpPr>
          <p:cNvPr id="6" name="Group 6"/>
          <p:cNvGrpSpPr/>
          <p:nvPr/>
        </p:nvGrpSpPr>
        <p:grpSpPr>
          <a:xfrm>
            <a:off x="10022447" y="629335"/>
            <a:ext cx="2569444" cy="2569444"/>
            <a:chOff x="0" y="0"/>
            <a:chExt cx="6350000" cy="6350000"/>
          </a:xfrm>
        </p:grpSpPr>
        <p:sp>
          <p:nvSpPr>
            <p:cNvPr id="7" name="Freeform 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5467F"/>
            </a:solidFill>
          </p:spPr>
          <p:txBody>
            <a:bodyPr/>
            <a:lstStyle/>
            <a:p>
              <a:endParaRPr lang="en-US"/>
            </a:p>
          </p:txBody>
        </p:sp>
      </p:grpSp>
      <p:grpSp>
        <p:nvGrpSpPr>
          <p:cNvPr id="8" name="Group 8"/>
          <p:cNvGrpSpPr/>
          <p:nvPr/>
        </p:nvGrpSpPr>
        <p:grpSpPr>
          <a:xfrm>
            <a:off x="1752672" y="2631568"/>
            <a:ext cx="7391328" cy="5102999"/>
            <a:chOff x="0" y="0"/>
            <a:chExt cx="9855104" cy="6803999"/>
          </a:xfrm>
        </p:grpSpPr>
        <p:sp>
          <p:nvSpPr>
            <p:cNvPr id="9" name="TextBox 9"/>
            <p:cNvSpPr txBox="1"/>
            <p:nvPr/>
          </p:nvSpPr>
          <p:spPr>
            <a:xfrm>
              <a:off x="0" y="95250"/>
              <a:ext cx="9658605" cy="3308180"/>
            </a:xfrm>
            <a:prstGeom prst="rect">
              <a:avLst/>
            </a:prstGeom>
          </p:spPr>
          <p:txBody>
            <a:bodyPr lIns="0" tIns="0" rIns="0" bIns="0" rtlCol="0" anchor="t">
              <a:spAutoFit/>
            </a:bodyPr>
            <a:lstStyle/>
            <a:p>
              <a:pPr algn="l">
                <a:lnSpc>
                  <a:spcPts val="9680"/>
                </a:lnSpc>
              </a:pPr>
              <a:r>
                <a:rPr lang="en-US" sz="8799" b="1">
                  <a:solidFill>
                    <a:srgbClr val="23344D"/>
                  </a:solidFill>
                  <a:latin typeface="Muli Heavy"/>
                  <a:ea typeface="Muli Heavy"/>
                  <a:cs typeface="Muli Heavy"/>
                  <a:sym typeface="Muli Heavy"/>
                </a:rPr>
                <a:t>Be Consistent</a:t>
              </a:r>
            </a:p>
          </p:txBody>
        </p:sp>
        <p:sp>
          <p:nvSpPr>
            <p:cNvPr id="10" name="TextBox 10"/>
            <p:cNvSpPr txBox="1"/>
            <p:nvPr/>
          </p:nvSpPr>
          <p:spPr>
            <a:xfrm>
              <a:off x="0" y="4207088"/>
              <a:ext cx="9855104" cy="722536"/>
            </a:xfrm>
            <a:prstGeom prst="rect">
              <a:avLst/>
            </a:prstGeom>
          </p:spPr>
          <p:txBody>
            <a:bodyPr lIns="0" tIns="0" rIns="0" bIns="0" rtlCol="0" anchor="t">
              <a:spAutoFit/>
            </a:bodyPr>
            <a:lstStyle/>
            <a:p>
              <a:pPr algn="l">
                <a:lnSpc>
                  <a:spcPts val="4428"/>
                </a:lnSpc>
              </a:pPr>
              <a:r>
                <a:rPr lang="en-US" sz="3600" b="1">
                  <a:solidFill>
                    <a:srgbClr val="FF7338"/>
                  </a:solidFill>
                  <a:latin typeface="Muli Ultra-Bold"/>
                  <a:ea typeface="Muli Ultra-Bold"/>
                  <a:cs typeface="Muli Ultra-Bold"/>
                  <a:sym typeface="Muli Ultra-Bold"/>
                </a:rPr>
                <a:t>Backgrounds/Template</a:t>
              </a:r>
            </a:p>
          </p:txBody>
        </p:sp>
        <p:sp>
          <p:nvSpPr>
            <p:cNvPr id="11" name="TextBox 11"/>
            <p:cNvSpPr txBox="1"/>
            <p:nvPr/>
          </p:nvSpPr>
          <p:spPr>
            <a:xfrm>
              <a:off x="0" y="5603510"/>
              <a:ext cx="8976856" cy="1200489"/>
            </a:xfrm>
            <a:prstGeom prst="rect">
              <a:avLst/>
            </a:prstGeom>
          </p:spPr>
          <p:txBody>
            <a:bodyPr lIns="0" tIns="0" rIns="0" bIns="0" rtlCol="0" anchor="t">
              <a:spAutoFit/>
            </a:bodyPr>
            <a:lstStyle/>
            <a:p>
              <a:pPr algn="l">
                <a:lnSpc>
                  <a:spcPts val="3717"/>
                </a:lnSpc>
              </a:pPr>
              <a:r>
                <a:rPr lang="en-US" sz="2599">
                  <a:solidFill>
                    <a:srgbClr val="23344D"/>
                  </a:solidFill>
                  <a:latin typeface="Muli"/>
                  <a:ea typeface="Muli"/>
                  <a:cs typeface="Muli"/>
                  <a:sym typeface="Muli"/>
                </a:rPr>
                <a:t>Use similar or the same background across your slides to help them feel cohesive </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7314457"/>
            <a:ext cx="5945085" cy="2972543"/>
          </a:xfrm>
          <a:custGeom>
            <a:avLst/>
            <a:gdLst/>
            <a:ahLst/>
            <a:cxnLst/>
            <a:rect l="l" t="t" r="r" b="b"/>
            <a:pathLst>
              <a:path w="5945085" h="2972543">
                <a:moveTo>
                  <a:pt x="0" y="0"/>
                </a:moveTo>
                <a:lnTo>
                  <a:pt x="5945085" y="0"/>
                </a:lnTo>
                <a:lnTo>
                  <a:pt x="5945085" y="2972543"/>
                </a:lnTo>
                <a:lnTo>
                  <a:pt x="0" y="297254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5400000">
            <a:off x="-1486271" y="-100750"/>
            <a:ext cx="5945085" cy="2972543"/>
          </a:xfrm>
          <a:custGeom>
            <a:avLst/>
            <a:gdLst/>
            <a:ahLst/>
            <a:cxnLst/>
            <a:rect l="l" t="t" r="r" b="b"/>
            <a:pathLst>
              <a:path w="5945085" h="2972543">
                <a:moveTo>
                  <a:pt x="0" y="0"/>
                </a:moveTo>
                <a:lnTo>
                  <a:pt x="5945085" y="0"/>
                </a:lnTo>
                <a:lnTo>
                  <a:pt x="5945085" y="2972542"/>
                </a:lnTo>
                <a:lnTo>
                  <a:pt x="0" y="297254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rot="5400000" flipV="1">
            <a:off x="1486271" y="-100750"/>
            <a:ext cx="5945085" cy="2972543"/>
          </a:xfrm>
          <a:custGeom>
            <a:avLst/>
            <a:gdLst/>
            <a:ahLst/>
            <a:cxnLst/>
            <a:rect l="l" t="t" r="r" b="b"/>
            <a:pathLst>
              <a:path w="5945085" h="2972543">
                <a:moveTo>
                  <a:pt x="0" y="2972542"/>
                </a:moveTo>
                <a:lnTo>
                  <a:pt x="5945086" y="2972542"/>
                </a:lnTo>
                <a:lnTo>
                  <a:pt x="5945086" y="0"/>
                </a:lnTo>
                <a:lnTo>
                  <a:pt x="0" y="0"/>
                </a:lnTo>
                <a:lnTo>
                  <a:pt x="0" y="2972542"/>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5" name="Group 5"/>
          <p:cNvGrpSpPr/>
          <p:nvPr/>
        </p:nvGrpSpPr>
        <p:grpSpPr>
          <a:xfrm>
            <a:off x="0" y="4341915"/>
            <a:ext cx="2972543" cy="2972543"/>
            <a:chOff x="0" y="0"/>
            <a:chExt cx="6350000" cy="6350000"/>
          </a:xfrm>
        </p:grpSpPr>
        <p:sp>
          <p:nvSpPr>
            <p:cNvPr id="6" name="Freeform 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A0C559"/>
            </a:solidFill>
          </p:spPr>
          <p:txBody>
            <a:bodyPr/>
            <a:lstStyle/>
            <a:p>
              <a:endParaRPr lang="en-US"/>
            </a:p>
          </p:txBody>
        </p:sp>
      </p:grpSp>
      <p:grpSp>
        <p:nvGrpSpPr>
          <p:cNvPr id="7" name="Group 7"/>
          <p:cNvGrpSpPr/>
          <p:nvPr/>
        </p:nvGrpSpPr>
        <p:grpSpPr>
          <a:xfrm>
            <a:off x="2972543" y="4341915"/>
            <a:ext cx="2972543" cy="2972543"/>
            <a:chOff x="0" y="0"/>
            <a:chExt cx="1913890" cy="1913890"/>
          </a:xfrm>
        </p:grpSpPr>
        <p:sp>
          <p:nvSpPr>
            <p:cNvPr id="8" name="Freeform 8"/>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9BD8D7"/>
            </a:solidFill>
          </p:spPr>
          <p:txBody>
            <a:bodyPr/>
            <a:lstStyle/>
            <a:p>
              <a:endParaRPr lang="en-US"/>
            </a:p>
          </p:txBody>
        </p:sp>
      </p:grpSp>
      <p:grpSp>
        <p:nvGrpSpPr>
          <p:cNvPr id="9" name="Group 9"/>
          <p:cNvGrpSpPr/>
          <p:nvPr/>
        </p:nvGrpSpPr>
        <p:grpSpPr>
          <a:xfrm>
            <a:off x="7766584" y="2349293"/>
            <a:ext cx="8717360" cy="5588415"/>
            <a:chOff x="0" y="0"/>
            <a:chExt cx="11623147" cy="7451219"/>
          </a:xfrm>
        </p:grpSpPr>
        <p:sp>
          <p:nvSpPr>
            <p:cNvPr id="10" name="TextBox 10"/>
            <p:cNvSpPr txBox="1"/>
            <p:nvPr/>
          </p:nvSpPr>
          <p:spPr>
            <a:xfrm>
              <a:off x="0" y="76200"/>
              <a:ext cx="11623147" cy="2689549"/>
            </a:xfrm>
            <a:prstGeom prst="rect">
              <a:avLst/>
            </a:prstGeom>
          </p:spPr>
          <p:txBody>
            <a:bodyPr lIns="0" tIns="0" rIns="0" bIns="0" rtlCol="0" anchor="t">
              <a:spAutoFit/>
            </a:bodyPr>
            <a:lstStyle/>
            <a:p>
              <a:pPr algn="l">
                <a:lnSpc>
                  <a:spcPts val="7920"/>
                </a:lnSpc>
              </a:pPr>
              <a:r>
                <a:rPr lang="en-US" sz="7200" b="1" dirty="0">
                  <a:solidFill>
                    <a:srgbClr val="23344D"/>
                  </a:solidFill>
                  <a:latin typeface="Muli Heavy"/>
                  <a:ea typeface="Muli Heavy"/>
                  <a:cs typeface="Muli Heavy"/>
                  <a:sym typeface="Muli Heavy"/>
                </a:rPr>
                <a:t>Focus on One Idea Per Slide</a:t>
              </a:r>
            </a:p>
          </p:txBody>
        </p:sp>
        <p:sp>
          <p:nvSpPr>
            <p:cNvPr id="11" name="TextBox 11"/>
            <p:cNvSpPr txBox="1"/>
            <p:nvPr/>
          </p:nvSpPr>
          <p:spPr>
            <a:xfrm>
              <a:off x="0" y="3784234"/>
              <a:ext cx="9855104" cy="722536"/>
            </a:xfrm>
            <a:prstGeom prst="rect">
              <a:avLst/>
            </a:prstGeom>
          </p:spPr>
          <p:txBody>
            <a:bodyPr lIns="0" tIns="0" rIns="0" bIns="0" rtlCol="0" anchor="t">
              <a:spAutoFit/>
            </a:bodyPr>
            <a:lstStyle/>
            <a:p>
              <a:pPr algn="l">
                <a:lnSpc>
                  <a:spcPts val="4428"/>
                </a:lnSpc>
              </a:pPr>
              <a:r>
                <a:rPr lang="en-US" sz="3600" b="1">
                  <a:solidFill>
                    <a:srgbClr val="FF7338"/>
                  </a:solidFill>
                  <a:latin typeface="Muli Ultra-Bold"/>
                  <a:ea typeface="Muli Ultra-Bold"/>
                  <a:cs typeface="Muli Ultra-Bold"/>
                  <a:sym typeface="Muli Ultra-Bold"/>
                </a:rPr>
                <a:t>Title of Idea</a:t>
              </a:r>
            </a:p>
          </p:txBody>
        </p:sp>
        <p:sp>
          <p:nvSpPr>
            <p:cNvPr id="12" name="TextBox 12"/>
            <p:cNvSpPr txBox="1"/>
            <p:nvPr/>
          </p:nvSpPr>
          <p:spPr>
            <a:xfrm>
              <a:off x="0" y="4616983"/>
              <a:ext cx="10268607" cy="535178"/>
            </a:xfrm>
            <a:prstGeom prst="rect">
              <a:avLst/>
            </a:prstGeom>
          </p:spPr>
          <p:txBody>
            <a:bodyPr lIns="0" tIns="0" rIns="0" bIns="0" rtlCol="0" anchor="t">
              <a:spAutoFit/>
            </a:bodyPr>
            <a:lstStyle/>
            <a:p>
              <a:pPr algn="l">
                <a:lnSpc>
                  <a:spcPts val="3432"/>
                </a:lnSpc>
              </a:pPr>
              <a:r>
                <a:rPr lang="en-US" sz="2400">
                  <a:solidFill>
                    <a:srgbClr val="23344D"/>
                  </a:solidFill>
                  <a:latin typeface="Muli"/>
                  <a:ea typeface="Muli"/>
                  <a:cs typeface="Muli"/>
                  <a:sym typeface="Muli"/>
                </a:rPr>
                <a:t>Thoughts on idea</a:t>
              </a:r>
            </a:p>
          </p:txBody>
        </p:sp>
        <p:sp>
          <p:nvSpPr>
            <p:cNvPr id="13" name="TextBox 13"/>
            <p:cNvSpPr txBox="1"/>
            <p:nvPr/>
          </p:nvSpPr>
          <p:spPr>
            <a:xfrm>
              <a:off x="0" y="6981622"/>
              <a:ext cx="10268607" cy="469597"/>
            </a:xfrm>
            <a:prstGeom prst="rect">
              <a:avLst/>
            </a:prstGeom>
          </p:spPr>
          <p:txBody>
            <a:bodyPr lIns="0" tIns="0" rIns="0" bIns="0" rtlCol="0" anchor="t">
              <a:spAutoFit/>
            </a:bodyPr>
            <a:lstStyle/>
            <a:p>
              <a:pPr algn="l">
                <a:lnSpc>
                  <a:spcPts val="3002"/>
                </a:lnSpc>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6858000" cy="10287000"/>
            <a:chOff x="0" y="0"/>
            <a:chExt cx="2478351" cy="3717527"/>
          </a:xfrm>
        </p:grpSpPr>
        <p:sp>
          <p:nvSpPr>
            <p:cNvPr id="3" name="Freeform 3"/>
            <p:cNvSpPr/>
            <p:nvPr/>
          </p:nvSpPr>
          <p:spPr>
            <a:xfrm>
              <a:off x="0" y="0"/>
              <a:ext cx="2478351" cy="3717527"/>
            </a:xfrm>
            <a:custGeom>
              <a:avLst/>
              <a:gdLst/>
              <a:ahLst/>
              <a:cxnLst/>
              <a:rect l="l" t="t" r="r" b="b"/>
              <a:pathLst>
                <a:path w="2478351" h="3717527">
                  <a:moveTo>
                    <a:pt x="0" y="0"/>
                  </a:moveTo>
                  <a:lnTo>
                    <a:pt x="2478351" y="0"/>
                  </a:lnTo>
                  <a:lnTo>
                    <a:pt x="2478351" y="3717527"/>
                  </a:lnTo>
                  <a:lnTo>
                    <a:pt x="0" y="3717527"/>
                  </a:lnTo>
                  <a:close/>
                </a:path>
              </a:pathLst>
            </a:custGeom>
            <a:solidFill>
              <a:srgbClr val="9BD8D7"/>
            </a:solidFill>
          </p:spPr>
          <p:txBody>
            <a:bodyPr/>
            <a:lstStyle/>
            <a:p>
              <a:endParaRPr lang="en-US"/>
            </a:p>
          </p:txBody>
        </p:sp>
      </p:grpSp>
      <p:sp>
        <p:nvSpPr>
          <p:cNvPr id="4" name="Freeform 4"/>
          <p:cNvSpPr/>
          <p:nvPr/>
        </p:nvSpPr>
        <p:spPr>
          <a:xfrm>
            <a:off x="0" y="6858000"/>
            <a:ext cx="6858000" cy="3429000"/>
          </a:xfrm>
          <a:custGeom>
            <a:avLst/>
            <a:gdLst/>
            <a:ahLst/>
            <a:cxnLst/>
            <a:rect l="l" t="t" r="r" b="b"/>
            <a:pathLst>
              <a:path w="6858000" h="3429000">
                <a:moveTo>
                  <a:pt x="0" y="0"/>
                </a:moveTo>
                <a:lnTo>
                  <a:pt x="6858000" y="0"/>
                </a:lnTo>
                <a:lnTo>
                  <a:pt x="6858000" y="3429000"/>
                </a:lnTo>
                <a:lnTo>
                  <a:pt x="0" y="3429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rot="-5400000">
            <a:off x="1714500" y="1714500"/>
            <a:ext cx="6858000" cy="3429000"/>
          </a:xfrm>
          <a:custGeom>
            <a:avLst/>
            <a:gdLst/>
            <a:ahLst/>
            <a:cxnLst/>
            <a:rect l="l" t="t" r="r" b="b"/>
            <a:pathLst>
              <a:path w="6858000" h="3429000">
                <a:moveTo>
                  <a:pt x="0" y="0"/>
                </a:moveTo>
                <a:lnTo>
                  <a:pt x="6858000" y="0"/>
                </a:lnTo>
                <a:lnTo>
                  <a:pt x="6858000" y="3429000"/>
                </a:lnTo>
                <a:lnTo>
                  <a:pt x="0" y="34290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a:off x="0" y="0"/>
            <a:ext cx="3429000" cy="3429000"/>
          </a:xfrm>
          <a:custGeom>
            <a:avLst/>
            <a:gdLst/>
            <a:ahLst/>
            <a:cxnLst/>
            <a:rect l="l" t="t" r="r" b="b"/>
            <a:pathLst>
              <a:path w="3429000" h="3429000">
                <a:moveTo>
                  <a:pt x="0" y="0"/>
                </a:moveTo>
                <a:lnTo>
                  <a:pt x="3429000" y="0"/>
                </a:lnTo>
                <a:lnTo>
                  <a:pt x="3429000" y="3429000"/>
                </a:lnTo>
                <a:lnTo>
                  <a:pt x="0" y="34290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7" name="Group 7"/>
          <p:cNvGrpSpPr/>
          <p:nvPr/>
        </p:nvGrpSpPr>
        <p:grpSpPr>
          <a:xfrm>
            <a:off x="8489948" y="1498311"/>
            <a:ext cx="7869672" cy="7789754"/>
            <a:chOff x="0" y="0"/>
            <a:chExt cx="10492896" cy="10386338"/>
          </a:xfrm>
        </p:grpSpPr>
        <p:sp>
          <p:nvSpPr>
            <p:cNvPr id="8" name="TextBox 8"/>
            <p:cNvSpPr txBox="1"/>
            <p:nvPr/>
          </p:nvSpPr>
          <p:spPr>
            <a:xfrm>
              <a:off x="0" y="5352759"/>
              <a:ext cx="10492896" cy="5033579"/>
            </a:xfrm>
            <a:prstGeom prst="rect">
              <a:avLst/>
            </a:prstGeom>
          </p:spPr>
          <p:txBody>
            <a:bodyPr lIns="0" tIns="0" rIns="0" bIns="0" rtlCol="0" anchor="t">
              <a:spAutoFit/>
            </a:bodyPr>
            <a:lstStyle/>
            <a:p>
              <a:pPr marL="518159" lvl="1" indent="-259080" algn="l">
                <a:lnSpc>
                  <a:spcPts val="3359"/>
                </a:lnSpc>
                <a:buFont typeface="Arial"/>
                <a:buChar char="•"/>
              </a:pPr>
              <a:r>
                <a:rPr lang="en-US" sz="2399" dirty="0">
                  <a:solidFill>
                    <a:srgbClr val="23344D"/>
                  </a:solidFill>
                  <a:latin typeface="Muli"/>
                  <a:ea typeface="Muli"/>
                  <a:cs typeface="Muli"/>
                  <a:sym typeface="Muli"/>
                </a:rPr>
                <a:t>Include Presentation Title, Presenter contact information on the first and last slide</a:t>
              </a:r>
            </a:p>
            <a:p>
              <a:pPr marL="518159" lvl="1" indent="-259080" algn="l">
                <a:lnSpc>
                  <a:spcPts val="3359"/>
                </a:lnSpc>
                <a:buFont typeface="Arial"/>
                <a:buChar char="•"/>
              </a:pPr>
              <a:r>
                <a:rPr lang="en-US" sz="2399" dirty="0">
                  <a:solidFill>
                    <a:srgbClr val="23344D"/>
                  </a:solidFill>
                  <a:latin typeface="Muli"/>
                  <a:ea typeface="Muli"/>
                  <a:cs typeface="Muli"/>
                  <a:sym typeface="Muli"/>
                </a:rPr>
                <a:t>Avoid long sentences when possible</a:t>
              </a:r>
            </a:p>
            <a:p>
              <a:pPr marL="518159" lvl="1" indent="-259080" algn="l">
                <a:lnSpc>
                  <a:spcPts val="3359"/>
                </a:lnSpc>
                <a:buFont typeface="Arial"/>
                <a:buChar char="•"/>
              </a:pPr>
              <a:r>
                <a:rPr lang="en-US" sz="2399" dirty="0">
                  <a:solidFill>
                    <a:srgbClr val="23344D"/>
                  </a:solidFill>
                  <a:latin typeface="Muli"/>
                  <a:ea typeface="Muli"/>
                  <a:cs typeface="Muli"/>
                  <a:sym typeface="Muli"/>
                </a:rPr>
                <a:t>Title Font Size 30-48</a:t>
              </a:r>
            </a:p>
            <a:p>
              <a:pPr marL="518159" lvl="1" indent="-259080" algn="l">
                <a:lnSpc>
                  <a:spcPts val="3359"/>
                </a:lnSpc>
                <a:buFont typeface="Arial"/>
                <a:buChar char="•"/>
              </a:pPr>
              <a:r>
                <a:rPr lang="en-US" sz="2399" dirty="0">
                  <a:solidFill>
                    <a:srgbClr val="23344D"/>
                  </a:solidFill>
                  <a:latin typeface="Muli"/>
                  <a:ea typeface="Muli"/>
                  <a:cs typeface="Muli"/>
                  <a:sym typeface="Muli"/>
                </a:rPr>
                <a:t>Text Font Size 24-28</a:t>
              </a:r>
            </a:p>
            <a:p>
              <a:pPr marL="518159" lvl="1" indent="-259080" algn="l">
                <a:lnSpc>
                  <a:spcPts val="3359"/>
                </a:lnSpc>
                <a:buFont typeface="Arial"/>
                <a:buChar char="•"/>
              </a:pPr>
              <a:r>
                <a:rPr lang="en-US" sz="2399" dirty="0">
                  <a:solidFill>
                    <a:srgbClr val="23344D"/>
                  </a:solidFill>
                  <a:latin typeface="Muli"/>
                  <a:ea typeface="Muli"/>
                  <a:cs typeface="Muli"/>
                  <a:sym typeface="Muli"/>
                </a:rPr>
                <a:t>Avoid ALL CAPITAL LETTERS</a:t>
              </a:r>
            </a:p>
            <a:p>
              <a:pPr marL="518159" lvl="1" indent="-259080" algn="l">
                <a:lnSpc>
                  <a:spcPts val="3359"/>
                </a:lnSpc>
                <a:buFont typeface="Arial"/>
                <a:buChar char="•"/>
              </a:pPr>
              <a:r>
                <a:rPr lang="en-US" sz="2399" dirty="0">
                  <a:solidFill>
                    <a:srgbClr val="23344D"/>
                  </a:solidFill>
                  <a:latin typeface="Muli"/>
                  <a:ea typeface="Muli"/>
                  <a:cs typeface="Muli"/>
                  <a:sym typeface="Muli"/>
                </a:rPr>
                <a:t>Keep animations, special effects, and sounds to a minimum</a:t>
              </a:r>
            </a:p>
            <a:p>
              <a:pPr marL="518159" lvl="1" indent="-259080" algn="l">
                <a:lnSpc>
                  <a:spcPts val="3359"/>
                </a:lnSpc>
                <a:buFont typeface="Arial"/>
                <a:buChar char="•"/>
              </a:pPr>
              <a:r>
                <a:rPr lang="en-US" sz="2399" dirty="0">
                  <a:solidFill>
                    <a:srgbClr val="23344D"/>
                  </a:solidFill>
                  <a:latin typeface="Muli"/>
                  <a:ea typeface="Muli"/>
                  <a:cs typeface="Muli"/>
                  <a:sym typeface="Muli"/>
                </a:rPr>
                <a:t>Proofread carefully for spelling and grammar </a:t>
              </a:r>
            </a:p>
          </p:txBody>
        </p:sp>
        <p:sp>
          <p:nvSpPr>
            <p:cNvPr id="9" name="TextBox 9"/>
            <p:cNvSpPr txBox="1"/>
            <p:nvPr/>
          </p:nvSpPr>
          <p:spPr>
            <a:xfrm>
              <a:off x="0" y="-57150"/>
              <a:ext cx="10492896" cy="3077832"/>
            </a:xfrm>
            <a:prstGeom prst="rect">
              <a:avLst/>
            </a:prstGeom>
          </p:spPr>
          <p:txBody>
            <a:bodyPr lIns="0" tIns="0" rIns="0" bIns="0" rtlCol="0" anchor="t">
              <a:spAutoFit/>
            </a:bodyPr>
            <a:lstStyle/>
            <a:p>
              <a:pPr marL="0" lvl="0" indent="0" algn="l">
                <a:lnSpc>
                  <a:spcPts val="9360"/>
                </a:lnSpc>
                <a:spcBef>
                  <a:spcPct val="0"/>
                </a:spcBef>
              </a:pPr>
              <a:r>
                <a:rPr lang="en-US" sz="7200" b="1">
                  <a:solidFill>
                    <a:srgbClr val="23344D"/>
                  </a:solidFill>
                  <a:latin typeface="Muli Heavy"/>
                  <a:ea typeface="Muli Heavy"/>
                  <a:cs typeface="Muli Heavy"/>
                  <a:sym typeface="Muli Heavy"/>
                </a:rPr>
                <a:t>Presentation Design</a:t>
              </a:r>
            </a:p>
          </p:txBody>
        </p:sp>
        <p:sp>
          <p:nvSpPr>
            <p:cNvPr id="10" name="TextBox 10"/>
            <p:cNvSpPr txBox="1"/>
            <p:nvPr/>
          </p:nvSpPr>
          <p:spPr>
            <a:xfrm>
              <a:off x="0" y="3520859"/>
              <a:ext cx="10492896" cy="754508"/>
            </a:xfrm>
            <a:prstGeom prst="rect">
              <a:avLst/>
            </a:prstGeom>
          </p:spPr>
          <p:txBody>
            <a:bodyPr lIns="0" tIns="0" rIns="0" bIns="0" rtlCol="0" anchor="t">
              <a:spAutoFit/>
            </a:bodyPr>
            <a:lstStyle/>
            <a:p>
              <a:pPr marL="0" lvl="0" indent="0" algn="l">
                <a:lnSpc>
                  <a:spcPts val="4607"/>
                </a:lnSpc>
                <a:spcBef>
                  <a:spcPct val="0"/>
                </a:spcBef>
              </a:pPr>
              <a:r>
                <a:rPr lang="en-US" sz="3599" b="1">
                  <a:solidFill>
                    <a:srgbClr val="FF7338"/>
                  </a:solidFill>
                  <a:latin typeface="Muli Bold"/>
                  <a:ea typeface="Muli Bold"/>
                  <a:cs typeface="Muli Bold"/>
                  <a:sym typeface="Muli Bold"/>
                </a:rPr>
                <a:t>Make or Break</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373722" y="7504795"/>
            <a:ext cx="10914278" cy="2782205"/>
            <a:chOff x="0" y="0"/>
            <a:chExt cx="3691990" cy="941141"/>
          </a:xfrm>
        </p:grpSpPr>
        <p:sp>
          <p:nvSpPr>
            <p:cNvPr id="3" name="Freeform 3"/>
            <p:cNvSpPr/>
            <p:nvPr/>
          </p:nvSpPr>
          <p:spPr>
            <a:xfrm>
              <a:off x="0" y="0"/>
              <a:ext cx="3691990" cy="941141"/>
            </a:xfrm>
            <a:custGeom>
              <a:avLst/>
              <a:gdLst/>
              <a:ahLst/>
              <a:cxnLst/>
              <a:rect l="l" t="t" r="r" b="b"/>
              <a:pathLst>
                <a:path w="3691990" h="941141">
                  <a:moveTo>
                    <a:pt x="0" y="0"/>
                  </a:moveTo>
                  <a:lnTo>
                    <a:pt x="3691990" y="0"/>
                  </a:lnTo>
                  <a:lnTo>
                    <a:pt x="3691990" y="941141"/>
                  </a:lnTo>
                  <a:lnTo>
                    <a:pt x="0" y="941141"/>
                  </a:lnTo>
                  <a:close/>
                </a:path>
              </a:pathLst>
            </a:custGeom>
            <a:solidFill>
              <a:srgbClr val="FFC33C"/>
            </a:solidFill>
          </p:spPr>
          <p:txBody>
            <a:bodyPr/>
            <a:lstStyle/>
            <a:p>
              <a:endParaRPr lang="en-US"/>
            </a:p>
          </p:txBody>
        </p:sp>
      </p:grpSp>
      <p:grpSp>
        <p:nvGrpSpPr>
          <p:cNvPr id="4" name="Group 4"/>
          <p:cNvGrpSpPr/>
          <p:nvPr/>
        </p:nvGrpSpPr>
        <p:grpSpPr>
          <a:xfrm>
            <a:off x="-108475" y="7504795"/>
            <a:ext cx="9262000" cy="2782205"/>
            <a:chOff x="0" y="0"/>
            <a:chExt cx="3133072" cy="941141"/>
          </a:xfrm>
        </p:grpSpPr>
        <p:sp>
          <p:nvSpPr>
            <p:cNvPr id="5" name="Freeform 5"/>
            <p:cNvSpPr/>
            <p:nvPr/>
          </p:nvSpPr>
          <p:spPr>
            <a:xfrm>
              <a:off x="0" y="0"/>
              <a:ext cx="3133072" cy="941141"/>
            </a:xfrm>
            <a:custGeom>
              <a:avLst/>
              <a:gdLst/>
              <a:ahLst/>
              <a:cxnLst/>
              <a:rect l="l" t="t" r="r" b="b"/>
              <a:pathLst>
                <a:path w="3133072" h="941141">
                  <a:moveTo>
                    <a:pt x="0" y="0"/>
                  </a:moveTo>
                  <a:lnTo>
                    <a:pt x="3133072" y="0"/>
                  </a:lnTo>
                  <a:lnTo>
                    <a:pt x="3133072" y="941141"/>
                  </a:lnTo>
                  <a:lnTo>
                    <a:pt x="0" y="941141"/>
                  </a:lnTo>
                  <a:close/>
                </a:path>
              </a:pathLst>
            </a:custGeom>
            <a:solidFill>
              <a:srgbClr val="23344D"/>
            </a:solidFill>
          </p:spPr>
          <p:txBody>
            <a:bodyPr/>
            <a:lstStyle/>
            <a:p>
              <a:endParaRPr lang="en-US"/>
            </a:p>
          </p:txBody>
        </p:sp>
      </p:grpSp>
      <p:sp>
        <p:nvSpPr>
          <p:cNvPr id="6" name="Freeform 6"/>
          <p:cNvSpPr/>
          <p:nvPr/>
        </p:nvSpPr>
        <p:spPr>
          <a:xfrm rot="5400000">
            <a:off x="6361795" y="7504795"/>
            <a:ext cx="2782205" cy="2782205"/>
          </a:xfrm>
          <a:custGeom>
            <a:avLst/>
            <a:gdLst/>
            <a:ahLst/>
            <a:cxnLst/>
            <a:rect l="l" t="t" r="r" b="b"/>
            <a:pathLst>
              <a:path w="2782205" h="2782205">
                <a:moveTo>
                  <a:pt x="0" y="0"/>
                </a:moveTo>
                <a:lnTo>
                  <a:pt x="2782205" y="0"/>
                </a:lnTo>
                <a:lnTo>
                  <a:pt x="2782205" y="2782205"/>
                </a:lnTo>
                <a:lnTo>
                  <a:pt x="0" y="278220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rot="5400000">
            <a:off x="9144000" y="7504795"/>
            <a:ext cx="2782205" cy="2782205"/>
          </a:xfrm>
          <a:custGeom>
            <a:avLst/>
            <a:gdLst/>
            <a:ahLst/>
            <a:cxnLst/>
            <a:rect l="l" t="t" r="r" b="b"/>
            <a:pathLst>
              <a:path w="2782205" h="2782205">
                <a:moveTo>
                  <a:pt x="0" y="0"/>
                </a:moveTo>
                <a:lnTo>
                  <a:pt x="2782205" y="0"/>
                </a:lnTo>
                <a:lnTo>
                  <a:pt x="2782205" y="2782205"/>
                </a:lnTo>
                <a:lnTo>
                  <a:pt x="0" y="278220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8" name="Group 8"/>
          <p:cNvGrpSpPr/>
          <p:nvPr/>
        </p:nvGrpSpPr>
        <p:grpSpPr>
          <a:xfrm>
            <a:off x="15505795" y="7504795"/>
            <a:ext cx="2782205" cy="2782205"/>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A0C559"/>
            </a:solidFill>
          </p:spPr>
          <p:txBody>
            <a:bodyPr/>
            <a:lstStyle/>
            <a:p>
              <a:endParaRPr lang="en-US"/>
            </a:p>
          </p:txBody>
        </p:sp>
      </p:grpSp>
      <p:grpSp>
        <p:nvGrpSpPr>
          <p:cNvPr id="10" name="Group 10"/>
          <p:cNvGrpSpPr/>
          <p:nvPr/>
        </p:nvGrpSpPr>
        <p:grpSpPr>
          <a:xfrm>
            <a:off x="1324819" y="2516515"/>
            <a:ext cx="6918185" cy="3335792"/>
            <a:chOff x="0" y="0"/>
            <a:chExt cx="9224247" cy="4447723"/>
          </a:xfrm>
        </p:grpSpPr>
        <p:sp>
          <p:nvSpPr>
            <p:cNvPr id="11" name="TextBox 11"/>
            <p:cNvSpPr txBox="1"/>
            <p:nvPr/>
          </p:nvSpPr>
          <p:spPr>
            <a:xfrm>
              <a:off x="0" y="-9525"/>
              <a:ext cx="9224247" cy="970347"/>
            </a:xfrm>
            <a:prstGeom prst="rect">
              <a:avLst/>
            </a:prstGeom>
          </p:spPr>
          <p:txBody>
            <a:bodyPr lIns="0" tIns="0" rIns="0" bIns="0" rtlCol="0" anchor="t">
              <a:spAutoFit/>
            </a:bodyPr>
            <a:lstStyle/>
            <a:p>
              <a:pPr algn="ctr">
                <a:lnSpc>
                  <a:spcPts val="5904"/>
                </a:lnSpc>
              </a:pPr>
              <a:r>
                <a:rPr lang="en-US" sz="4800" b="1">
                  <a:solidFill>
                    <a:srgbClr val="23344D"/>
                  </a:solidFill>
                  <a:latin typeface="Muli Heavy"/>
                  <a:ea typeface="Muli Heavy"/>
                  <a:cs typeface="Muli Heavy"/>
                  <a:sym typeface="Muli Heavy"/>
                </a:rPr>
                <a:t>Color</a:t>
              </a:r>
            </a:p>
          </p:txBody>
        </p:sp>
        <p:sp>
          <p:nvSpPr>
            <p:cNvPr id="12" name="TextBox 12"/>
            <p:cNvSpPr txBox="1"/>
            <p:nvPr/>
          </p:nvSpPr>
          <p:spPr>
            <a:xfrm>
              <a:off x="393291" y="1626545"/>
              <a:ext cx="8460029" cy="2821178"/>
            </a:xfrm>
            <a:prstGeom prst="rect">
              <a:avLst/>
            </a:prstGeom>
          </p:spPr>
          <p:txBody>
            <a:bodyPr lIns="0" tIns="0" rIns="0" bIns="0" rtlCol="0" anchor="t">
              <a:spAutoFit/>
            </a:bodyPr>
            <a:lstStyle/>
            <a:p>
              <a:pPr algn="ctr">
                <a:lnSpc>
                  <a:spcPts val="3432"/>
                </a:lnSpc>
              </a:pPr>
              <a:r>
                <a:rPr lang="en-US" sz="2400" dirty="0">
                  <a:solidFill>
                    <a:srgbClr val="23344D"/>
                  </a:solidFill>
                  <a:latin typeface="Muli"/>
                  <a:ea typeface="Muli"/>
                  <a:cs typeface="Muli"/>
                  <a:sym typeface="Muli"/>
                </a:rPr>
                <a:t>Choose colors with intention to enhance your slides. Keep in mind that some colors can be difficult for individuals with color blindness or sight limitations. High contrast colors ensure the best visibility and accessibility. </a:t>
              </a:r>
            </a:p>
          </p:txBody>
        </p:sp>
      </p:grpSp>
      <p:grpSp>
        <p:nvGrpSpPr>
          <p:cNvPr id="13" name="Group 13"/>
          <p:cNvGrpSpPr/>
          <p:nvPr/>
        </p:nvGrpSpPr>
        <p:grpSpPr>
          <a:xfrm>
            <a:off x="10044996" y="2516515"/>
            <a:ext cx="6918185" cy="3335792"/>
            <a:chOff x="0" y="0"/>
            <a:chExt cx="9224247" cy="4447723"/>
          </a:xfrm>
        </p:grpSpPr>
        <p:sp>
          <p:nvSpPr>
            <p:cNvPr id="14" name="TextBox 14"/>
            <p:cNvSpPr txBox="1"/>
            <p:nvPr/>
          </p:nvSpPr>
          <p:spPr>
            <a:xfrm>
              <a:off x="0" y="-9525"/>
              <a:ext cx="9224247" cy="970347"/>
            </a:xfrm>
            <a:prstGeom prst="rect">
              <a:avLst/>
            </a:prstGeom>
          </p:spPr>
          <p:txBody>
            <a:bodyPr lIns="0" tIns="0" rIns="0" bIns="0" rtlCol="0" anchor="t">
              <a:spAutoFit/>
            </a:bodyPr>
            <a:lstStyle/>
            <a:p>
              <a:pPr algn="ctr">
                <a:lnSpc>
                  <a:spcPts val="5904"/>
                </a:lnSpc>
              </a:pPr>
              <a:r>
                <a:rPr lang="en-US" sz="4800" b="1">
                  <a:solidFill>
                    <a:srgbClr val="23344D"/>
                  </a:solidFill>
                  <a:latin typeface="Muli Heavy"/>
                  <a:ea typeface="Muli Heavy"/>
                  <a:cs typeface="Muli Heavy"/>
                  <a:sym typeface="Muli Heavy"/>
                </a:rPr>
                <a:t>Fonts</a:t>
              </a:r>
            </a:p>
          </p:txBody>
        </p:sp>
        <p:sp>
          <p:nvSpPr>
            <p:cNvPr id="15" name="TextBox 15"/>
            <p:cNvSpPr txBox="1"/>
            <p:nvPr/>
          </p:nvSpPr>
          <p:spPr>
            <a:xfrm>
              <a:off x="382109" y="1626545"/>
              <a:ext cx="8460029" cy="2821178"/>
            </a:xfrm>
            <a:prstGeom prst="rect">
              <a:avLst/>
            </a:prstGeom>
          </p:spPr>
          <p:txBody>
            <a:bodyPr lIns="0" tIns="0" rIns="0" bIns="0" rtlCol="0" anchor="t">
              <a:spAutoFit/>
            </a:bodyPr>
            <a:lstStyle/>
            <a:p>
              <a:pPr algn="ctr">
                <a:lnSpc>
                  <a:spcPts val="3432"/>
                </a:lnSpc>
              </a:pPr>
              <a:r>
                <a:rPr lang="en-US" sz="2400" dirty="0">
                  <a:solidFill>
                    <a:srgbClr val="23344D"/>
                  </a:solidFill>
                  <a:latin typeface="Muli"/>
                  <a:ea typeface="Muli"/>
                  <a:cs typeface="Muli"/>
                  <a:sym typeface="Muli"/>
                </a:rPr>
                <a:t>Make sure that the text is easily legible, even from a distance. Pick a font that’s comfortable to read. Sans serif fonts, such as Arial and Verana, are generally the best choices.  </a:t>
              </a:r>
            </a:p>
          </p:txBody>
        </p:sp>
      </p:grpSp>
      <p:sp>
        <p:nvSpPr>
          <p:cNvPr id="16" name="AutoShape 16"/>
          <p:cNvSpPr/>
          <p:nvPr/>
        </p:nvSpPr>
        <p:spPr>
          <a:xfrm>
            <a:off x="9134463" y="2543345"/>
            <a:ext cx="53401" cy="2685880"/>
          </a:xfrm>
          <a:prstGeom prst="rect">
            <a:avLst/>
          </a:prstGeom>
          <a:solidFill>
            <a:srgbClr val="9BD8D7"/>
          </a:solidFill>
        </p:spPr>
        <p:txBody>
          <a:bodyPr/>
          <a:lstStyle/>
          <a:p>
            <a:endParaRPr lang="en-US"/>
          </a:p>
        </p:txBody>
      </p:sp>
      <p:sp>
        <p:nvSpPr>
          <p:cNvPr id="17" name="TextBox 17"/>
          <p:cNvSpPr txBox="1"/>
          <p:nvPr/>
        </p:nvSpPr>
        <p:spPr>
          <a:xfrm>
            <a:off x="10510671" y="5957399"/>
            <a:ext cx="1415534" cy="580390"/>
          </a:xfrm>
          <a:prstGeom prst="rect">
            <a:avLst/>
          </a:prstGeom>
        </p:spPr>
        <p:txBody>
          <a:bodyPr lIns="0" tIns="0" rIns="0" bIns="0" rtlCol="0" anchor="t">
            <a:spAutoFit/>
          </a:bodyPr>
          <a:lstStyle/>
          <a:p>
            <a:pPr algn="ctr">
              <a:lnSpc>
                <a:spcPts val="4759"/>
              </a:lnSpc>
            </a:pPr>
            <a:r>
              <a:rPr lang="en-US" sz="3399">
                <a:solidFill>
                  <a:srgbClr val="23344D"/>
                </a:solidFill>
                <a:latin typeface="Canva Sans"/>
                <a:ea typeface="Canva Sans"/>
                <a:cs typeface="Canva Sans"/>
                <a:sym typeface="Canva Sans"/>
              </a:rPr>
              <a:t>Avoid: </a:t>
            </a:r>
          </a:p>
        </p:txBody>
      </p:sp>
      <p:sp>
        <p:nvSpPr>
          <p:cNvPr id="18" name="TextBox 18"/>
          <p:cNvSpPr txBox="1"/>
          <p:nvPr/>
        </p:nvSpPr>
        <p:spPr>
          <a:xfrm>
            <a:off x="12030761" y="5957399"/>
            <a:ext cx="800100" cy="580390"/>
          </a:xfrm>
          <a:prstGeom prst="rect">
            <a:avLst/>
          </a:prstGeom>
        </p:spPr>
        <p:txBody>
          <a:bodyPr lIns="0" tIns="0" rIns="0" bIns="0" rtlCol="0" anchor="t">
            <a:spAutoFit/>
          </a:bodyPr>
          <a:lstStyle/>
          <a:p>
            <a:pPr algn="ctr">
              <a:lnSpc>
                <a:spcPts val="4759"/>
              </a:lnSpc>
            </a:pPr>
            <a:r>
              <a:rPr lang="en-US" sz="3399">
                <a:solidFill>
                  <a:srgbClr val="23344D"/>
                </a:solidFill>
                <a:latin typeface="Anton"/>
                <a:ea typeface="Anton"/>
                <a:cs typeface="Anton"/>
                <a:sym typeface="Anton"/>
              </a:rPr>
              <a:t>This </a:t>
            </a:r>
          </a:p>
        </p:txBody>
      </p:sp>
      <p:sp>
        <p:nvSpPr>
          <p:cNvPr id="19" name="TextBox 19"/>
          <p:cNvSpPr txBox="1"/>
          <p:nvPr/>
        </p:nvSpPr>
        <p:spPr>
          <a:xfrm>
            <a:off x="13086060" y="5957399"/>
            <a:ext cx="836057" cy="580390"/>
          </a:xfrm>
          <a:prstGeom prst="rect">
            <a:avLst/>
          </a:prstGeom>
        </p:spPr>
        <p:txBody>
          <a:bodyPr lIns="0" tIns="0" rIns="0" bIns="0" rtlCol="0" anchor="t">
            <a:spAutoFit/>
          </a:bodyPr>
          <a:lstStyle/>
          <a:p>
            <a:pPr algn="ctr">
              <a:lnSpc>
                <a:spcPts val="4759"/>
              </a:lnSpc>
            </a:pPr>
            <a:r>
              <a:rPr lang="en-US" sz="3399">
                <a:solidFill>
                  <a:srgbClr val="23344D"/>
                </a:solidFill>
                <a:latin typeface="Brittany"/>
                <a:ea typeface="Brittany"/>
                <a:cs typeface="Brittany"/>
                <a:sym typeface="Brittany"/>
              </a:rPr>
              <a:t>This </a:t>
            </a:r>
          </a:p>
        </p:txBody>
      </p:sp>
      <p:sp>
        <p:nvSpPr>
          <p:cNvPr id="20" name="TextBox 20"/>
          <p:cNvSpPr txBox="1"/>
          <p:nvPr/>
        </p:nvSpPr>
        <p:spPr>
          <a:xfrm>
            <a:off x="14102675" y="5957399"/>
            <a:ext cx="989290" cy="580390"/>
          </a:xfrm>
          <a:prstGeom prst="rect">
            <a:avLst/>
          </a:prstGeom>
        </p:spPr>
        <p:txBody>
          <a:bodyPr lIns="0" tIns="0" rIns="0" bIns="0" rtlCol="0" anchor="t">
            <a:spAutoFit/>
          </a:bodyPr>
          <a:lstStyle/>
          <a:p>
            <a:pPr algn="ctr">
              <a:lnSpc>
                <a:spcPts val="4759"/>
              </a:lnSpc>
            </a:pPr>
            <a:r>
              <a:rPr lang="en-US" sz="3399">
                <a:solidFill>
                  <a:srgbClr val="23344D"/>
                </a:solidFill>
                <a:latin typeface="Bukhari Script"/>
                <a:ea typeface="Bukhari Script"/>
                <a:cs typeface="Bukhari Script"/>
                <a:sym typeface="Bukhari Script"/>
              </a:rPr>
              <a:t>This </a:t>
            </a:r>
          </a:p>
        </p:txBody>
      </p:sp>
      <p:sp>
        <p:nvSpPr>
          <p:cNvPr id="21" name="TextBox 21"/>
          <p:cNvSpPr txBox="1"/>
          <p:nvPr/>
        </p:nvSpPr>
        <p:spPr>
          <a:xfrm>
            <a:off x="15349140" y="5957399"/>
            <a:ext cx="872609" cy="580390"/>
          </a:xfrm>
          <a:prstGeom prst="rect">
            <a:avLst/>
          </a:prstGeom>
        </p:spPr>
        <p:txBody>
          <a:bodyPr lIns="0" tIns="0" rIns="0" bIns="0" rtlCol="0" anchor="t">
            <a:spAutoFit/>
          </a:bodyPr>
          <a:lstStyle/>
          <a:p>
            <a:pPr algn="ctr">
              <a:lnSpc>
                <a:spcPts val="4759"/>
              </a:lnSpc>
            </a:pPr>
            <a:r>
              <a:rPr lang="en-US" sz="3399">
                <a:solidFill>
                  <a:srgbClr val="23344D"/>
                </a:solidFill>
                <a:latin typeface="Barriecito"/>
                <a:ea typeface="Barriecito"/>
                <a:cs typeface="Barriecito"/>
                <a:sym typeface="Barriecito"/>
              </a:rPr>
              <a:t>This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3887981" y="0"/>
            <a:ext cx="4400019" cy="1875440"/>
          </a:xfrm>
          <a:prstGeom prst="rect">
            <a:avLst/>
          </a:prstGeom>
          <a:solidFill>
            <a:srgbClr val="9BD8D7"/>
          </a:solidFill>
        </p:spPr>
        <p:txBody>
          <a:bodyPr/>
          <a:lstStyle/>
          <a:p>
            <a:endParaRPr lang="en-US"/>
          </a:p>
        </p:txBody>
      </p:sp>
      <p:sp>
        <p:nvSpPr>
          <p:cNvPr id="3" name="Freeform 3"/>
          <p:cNvSpPr/>
          <p:nvPr/>
        </p:nvSpPr>
        <p:spPr>
          <a:xfrm rot="-10800000">
            <a:off x="13887981" y="9020574"/>
            <a:ext cx="4400019" cy="2200010"/>
          </a:xfrm>
          <a:custGeom>
            <a:avLst/>
            <a:gdLst/>
            <a:ahLst/>
            <a:cxnLst/>
            <a:rect l="l" t="t" r="r" b="b"/>
            <a:pathLst>
              <a:path w="4400019" h="2200010">
                <a:moveTo>
                  <a:pt x="0" y="0"/>
                </a:moveTo>
                <a:lnTo>
                  <a:pt x="4400019" y="0"/>
                </a:lnTo>
                <a:lnTo>
                  <a:pt x="4400019" y="2200010"/>
                </a:lnTo>
                <a:lnTo>
                  <a:pt x="0" y="22000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TextBox 4"/>
          <p:cNvSpPr txBox="1"/>
          <p:nvPr/>
        </p:nvSpPr>
        <p:spPr>
          <a:xfrm>
            <a:off x="1776180" y="1579773"/>
            <a:ext cx="8119657" cy="1155516"/>
          </a:xfrm>
          <a:prstGeom prst="rect">
            <a:avLst/>
          </a:prstGeom>
        </p:spPr>
        <p:txBody>
          <a:bodyPr lIns="0" tIns="0" rIns="0" bIns="0" rtlCol="0" anchor="t">
            <a:spAutoFit/>
          </a:bodyPr>
          <a:lstStyle/>
          <a:p>
            <a:pPr algn="l">
              <a:lnSpc>
                <a:spcPts val="9359"/>
              </a:lnSpc>
            </a:pPr>
            <a:r>
              <a:rPr lang="en-US" sz="7199" b="1">
                <a:solidFill>
                  <a:srgbClr val="23344D"/>
                </a:solidFill>
                <a:latin typeface="Muli Bold"/>
                <a:ea typeface="Muli Bold"/>
                <a:cs typeface="Muli Bold"/>
                <a:sym typeface="Muli Bold"/>
              </a:rPr>
              <a:t>Add Elements</a:t>
            </a:r>
          </a:p>
        </p:txBody>
      </p:sp>
      <p:grpSp>
        <p:nvGrpSpPr>
          <p:cNvPr id="5" name="Group 5"/>
          <p:cNvGrpSpPr/>
          <p:nvPr/>
        </p:nvGrpSpPr>
        <p:grpSpPr>
          <a:xfrm>
            <a:off x="1776180" y="5142159"/>
            <a:ext cx="3921124" cy="4097701"/>
            <a:chOff x="0" y="0"/>
            <a:chExt cx="5228165" cy="5463601"/>
          </a:xfrm>
        </p:grpSpPr>
        <p:sp>
          <p:nvSpPr>
            <p:cNvPr id="6" name="TextBox 6"/>
            <p:cNvSpPr txBox="1"/>
            <p:nvPr/>
          </p:nvSpPr>
          <p:spPr>
            <a:xfrm>
              <a:off x="0" y="0"/>
              <a:ext cx="5228165" cy="722536"/>
            </a:xfrm>
            <a:prstGeom prst="rect">
              <a:avLst/>
            </a:prstGeom>
          </p:spPr>
          <p:txBody>
            <a:bodyPr lIns="0" tIns="0" rIns="0" bIns="0" rtlCol="0" anchor="t">
              <a:spAutoFit/>
            </a:bodyPr>
            <a:lstStyle/>
            <a:p>
              <a:pPr algn="l">
                <a:lnSpc>
                  <a:spcPts val="4428"/>
                </a:lnSpc>
              </a:pPr>
              <a:r>
                <a:rPr lang="en-US" sz="3600" b="1" dirty="0">
                  <a:solidFill>
                    <a:srgbClr val="FF7338"/>
                  </a:solidFill>
                  <a:latin typeface="Muli Heavy"/>
                  <a:ea typeface="Muli Heavy"/>
                  <a:cs typeface="Muli Heavy"/>
                  <a:sym typeface="Muli Heavy"/>
                </a:rPr>
                <a:t>Photos/Graphics</a:t>
              </a:r>
            </a:p>
          </p:txBody>
        </p:sp>
        <p:sp>
          <p:nvSpPr>
            <p:cNvPr id="7" name="TextBox 7"/>
            <p:cNvSpPr txBox="1"/>
            <p:nvPr/>
          </p:nvSpPr>
          <p:spPr>
            <a:xfrm>
              <a:off x="0" y="1400871"/>
              <a:ext cx="5228165" cy="4062730"/>
            </a:xfrm>
            <a:prstGeom prst="rect">
              <a:avLst/>
            </a:prstGeom>
          </p:spPr>
          <p:txBody>
            <a:bodyPr lIns="0" tIns="0" rIns="0" bIns="0" rtlCol="0" anchor="t">
              <a:spAutoFit/>
            </a:bodyPr>
            <a:lstStyle/>
            <a:p>
              <a:pPr marL="518160" lvl="1" indent="-259080" algn="l">
                <a:lnSpc>
                  <a:spcPts val="3000"/>
                </a:lnSpc>
                <a:buFont typeface="Arial"/>
                <a:buChar char="•"/>
              </a:pPr>
              <a:r>
                <a:rPr lang="en-US" sz="2400" dirty="0">
                  <a:solidFill>
                    <a:srgbClr val="23344D"/>
                  </a:solidFill>
                  <a:latin typeface="Muli"/>
                  <a:ea typeface="Muli"/>
                  <a:cs typeface="Muli"/>
                  <a:sym typeface="Muli"/>
                </a:rPr>
                <a:t>High-Quality </a:t>
              </a:r>
            </a:p>
            <a:p>
              <a:pPr marL="518160" lvl="1" indent="-259080" algn="l">
                <a:lnSpc>
                  <a:spcPts val="3000"/>
                </a:lnSpc>
                <a:buFont typeface="Arial"/>
                <a:buChar char="•"/>
              </a:pPr>
              <a:r>
                <a:rPr lang="en-US" sz="2400" dirty="0">
                  <a:solidFill>
                    <a:srgbClr val="23344D"/>
                  </a:solidFill>
                  <a:latin typeface="Muli"/>
                  <a:ea typeface="Muli"/>
                  <a:cs typeface="Muli"/>
                  <a:sym typeface="Muli"/>
                </a:rPr>
                <a:t>A clear representation of topic/idea</a:t>
              </a:r>
            </a:p>
            <a:p>
              <a:pPr marL="518160" lvl="1" indent="-259080" algn="l">
                <a:lnSpc>
                  <a:spcPts val="3000"/>
                </a:lnSpc>
                <a:buFont typeface="Arial"/>
                <a:buChar char="•"/>
              </a:pPr>
              <a:r>
                <a:rPr lang="en-US" sz="2400" dirty="0">
                  <a:solidFill>
                    <a:srgbClr val="23344D"/>
                  </a:solidFill>
                  <a:latin typeface="Muli"/>
                  <a:ea typeface="Muli"/>
                  <a:cs typeface="Muli"/>
                  <a:sym typeface="Muli"/>
                </a:rPr>
                <a:t>Make sure the size of the photo/graphic is easily visible</a:t>
              </a:r>
            </a:p>
            <a:p>
              <a:pPr marL="518160" lvl="1" indent="-259080" algn="l">
                <a:lnSpc>
                  <a:spcPts val="3000"/>
                </a:lnSpc>
                <a:buFont typeface="Arial"/>
                <a:buChar char="•"/>
              </a:pPr>
              <a:r>
                <a:rPr lang="en-US" sz="2400" dirty="0">
                  <a:solidFill>
                    <a:srgbClr val="23344D"/>
                  </a:solidFill>
                  <a:latin typeface="Muli"/>
                  <a:ea typeface="Muli"/>
                  <a:cs typeface="Muli"/>
                  <a:sym typeface="Muli"/>
                </a:rPr>
                <a:t>Limit to avoid clutter and distractions</a:t>
              </a:r>
            </a:p>
          </p:txBody>
        </p:sp>
      </p:grpSp>
      <p:grpSp>
        <p:nvGrpSpPr>
          <p:cNvPr id="8" name="Group 8"/>
          <p:cNvGrpSpPr/>
          <p:nvPr/>
        </p:nvGrpSpPr>
        <p:grpSpPr>
          <a:xfrm>
            <a:off x="7598931" y="5142159"/>
            <a:ext cx="3876834" cy="3878414"/>
            <a:chOff x="0" y="0"/>
            <a:chExt cx="5169112" cy="2851532"/>
          </a:xfrm>
        </p:grpSpPr>
        <p:sp>
          <p:nvSpPr>
            <p:cNvPr id="9" name="TextBox 9"/>
            <p:cNvSpPr txBox="1"/>
            <p:nvPr/>
          </p:nvSpPr>
          <p:spPr>
            <a:xfrm>
              <a:off x="0" y="0"/>
              <a:ext cx="5169112" cy="722536"/>
            </a:xfrm>
            <a:prstGeom prst="rect">
              <a:avLst/>
            </a:prstGeom>
          </p:spPr>
          <p:txBody>
            <a:bodyPr lIns="0" tIns="0" rIns="0" bIns="0" rtlCol="0" anchor="t">
              <a:spAutoFit/>
            </a:bodyPr>
            <a:lstStyle/>
            <a:p>
              <a:pPr algn="l">
                <a:lnSpc>
                  <a:spcPts val="4428"/>
                </a:lnSpc>
              </a:pPr>
              <a:r>
                <a:rPr lang="en-US" sz="3600" b="1">
                  <a:solidFill>
                    <a:srgbClr val="FF7338"/>
                  </a:solidFill>
                  <a:latin typeface="Muli Heavy"/>
                  <a:ea typeface="Muli Heavy"/>
                  <a:cs typeface="Muli Heavy"/>
                  <a:sym typeface="Muli Heavy"/>
                </a:rPr>
                <a:t>Audio/Video</a:t>
              </a:r>
            </a:p>
          </p:txBody>
        </p:sp>
        <p:sp>
          <p:nvSpPr>
            <p:cNvPr id="10" name="TextBox 10"/>
            <p:cNvSpPr txBox="1"/>
            <p:nvPr/>
          </p:nvSpPr>
          <p:spPr>
            <a:xfrm>
              <a:off x="0" y="981899"/>
              <a:ext cx="5169112" cy="1869633"/>
            </a:xfrm>
            <a:prstGeom prst="rect">
              <a:avLst/>
            </a:prstGeom>
          </p:spPr>
          <p:txBody>
            <a:bodyPr lIns="0" tIns="0" rIns="0" bIns="0" rtlCol="0" anchor="t">
              <a:spAutoFit/>
            </a:bodyPr>
            <a:lstStyle/>
            <a:p>
              <a:pPr marL="453390" lvl="1" indent="-226695" algn="l">
                <a:lnSpc>
                  <a:spcPts val="2624"/>
                </a:lnSpc>
                <a:buFont typeface="Arial"/>
                <a:buChar char="•"/>
              </a:pPr>
              <a:r>
                <a:rPr lang="en-US" sz="2400" dirty="0">
                  <a:solidFill>
                    <a:srgbClr val="23344D"/>
                  </a:solidFill>
                  <a:latin typeface="Muli"/>
                  <a:ea typeface="Muli"/>
                  <a:cs typeface="Muli"/>
                  <a:sym typeface="Muli"/>
                </a:rPr>
                <a:t>Use only when necessary</a:t>
              </a:r>
            </a:p>
            <a:p>
              <a:pPr marL="453390" lvl="1" indent="-226695" algn="l">
                <a:lnSpc>
                  <a:spcPts val="2624"/>
                </a:lnSpc>
                <a:buFont typeface="Arial"/>
                <a:buChar char="•"/>
              </a:pPr>
              <a:r>
                <a:rPr lang="en-US" sz="2400" dirty="0">
                  <a:solidFill>
                    <a:srgbClr val="23344D"/>
                  </a:solidFill>
                  <a:latin typeface="Muli"/>
                  <a:ea typeface="Muli"/>
                  <a:cs typeface="Muli"/>
                  <a:sym typeface="Muli"/>
                </a:rPr>
                <a:t>Use High-Quality</a:t>
              </a:r>
            </a:p>
            <a:p>
              <a:pPr marL="453390" lvl="1" indent="-226695" algn="l">
                <a:lnSpc>
                  <a:spcPts val="2624"/>
                </a:lnSpc>
                <a:buFont typeface="Arial"/>
                <a:buChar char="•"/>
              </a:pPr>
              <a:r>
                <a:rPr lang="en-US" sz="2400" dirty="0">
                  <a:solidFill>
                    <a:srgbClr val="23344D"/>
                  </a:solidFill>
                  <a:latin typeface="Muli"/>
                  <a:ea typeface="Muli"/>
                  <a:cs typeface="Muli"/>
                  <a:sym typeface="Muli"/>
                </a:rPr>
                <a:t>Test before presenting</a:t>
              </a:r>
            </a:p>
            <a:p>
              <a:pPr marL="453390" lvl="1" indent="-226695" algn="l">
                <a:lnSpc>
                  <a:spcPts val="2624"/>
                </a:lnSpc>
                <a:buFont typeface="Arial"/>
                <a:buChar char="•"/>
              </a:pPr>
              <a:r>
                <a:rPr lang="en-US" sz="2400" dirty="0">
                  <a:solidFill>
                    <a:srgbClr val="23344D"/>
                  </a:solidFill>
                  <a:latin typeface="Muli"/>
                  <a:ea typeface="Muli"/>
                  <a:cs typeface="Muli"/>
                  <a:sym typeface="Muli"/>
                </a:rPr>
                <a:t>Use transcript/subtitles for accessibility</a:t>
              </a:r>
            </a:p>
          </p:txBody>
        </p:sp>
      </p:grpSp>
      <p:sp>
        <p:nvSpPr>
          <p:cNvPr id="11" name="TextBox 11"/>
          <p:cNvSpPr txBox="1"/>
          <p:nvPr/>
        </p:nvSpPr>
        <p:spPr>
          <a:xfrm>
            <a:off x="1776180" y="3009219"/>
            <a:ext cx="11475765" cy="1471929"/>
          </a:xfrm>
          <a:prstGeom prst="rect">
            <a:avLst/>
          </a:prstGeom>
        </p:spPr>
        <p:txBody>
          <a:bodyPr lIns="0" tIns="0" rIns="0" bIns="0" rtlCol="0" anchor="t">
            <a:spAutoFit/>
          </a:bodyPr>
          <a:lstStyle/>
          <a:p>
            <a:pPr algn="l">
              <a:lnSpc>
                <a:spcPts val="3920"/>
              </a:lnSpc>
            </a:pPr>
            <a:r>
              <a:rPr lang="en-US" sz="2800" b="1">
                <a:solidFill>
                  <a:srgbClr val="000000"/>
                </a:solidFill>
                <a:latin typeface="Canva Sans Bold"/>
                <a:ea typeface="Canva Sans Bold"/>
                <a:cs typeface="Canva Sans Bold"/>
                <a:sym typeface="Canva Sans Bold"/>
              </a:rPr>
              <a:t>Elements can help an audience visualize your words and create more depth. Often, images are the ONLY item needed on a slide so attendees can concentrate on the speaker’s words.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316079" y="0"/>
            <a:ext cx="2971921" cy="10287000"/>
            <a:chOff x="0" y="0"/>
            <a:chExt cx="1005316" cy="3479800"/>
          </a:xfrm>
        </p:grpSpPr>
        <p:sp>
          <p:nvSpPr>
            <p:cNvPr id="3" name="Freeform 3"/>
            <p:cNvSpPr/>
            <p:nvPr/>
          </p:nvSpPr>
          <p:spPr>
            <a:xfrm>
              <a:off x="0" y="0"/>
              <a:ext cx="1005316" cy="3479800"/>
            </a:xfrm>
            <a:custGeom>
              <a:avLst/>
              <a:gdLst/>
              <a:ahLst/>
              <a:cxnLst/>
              <a:rect l="l" t="t" r="r" b="b"/>
              <a:pathLst>
                <a:path w="1005316" h="3479800">
                  <a:moveTo>
                    <a:pt x="0" y="0"/>
                  </a:moveTo>
                  <a:lnTo>
                    <a:pt x="1005316" y="0"/>
                  </a:lnTo>
                  <a:lnTo>
                    <a:pt x="1005316" y="3479800"/>
                  </a:lnTo>
                  <a:lnTo>
                    <a:pt x="0" y="3479800"/>
                  </a:lnTo>
                  <a:close/>
                </a:path>
              </a:pathLst>
            </a:custGeom>
            <a:solidFill>
              <a:srgbClr val="9BD8D7"/>
            </a:solidFill>
          </p:spPr>
          <p:txBody>
            <a:bodyPr/>
            <a:lstStyle/>
            <a:p>
              <a:endParaRPr lang="en-US"/>
            </a:p>
          </p:txBody>
        </p:sp>
      </p:grpSp>
      <p:grpSp>
        <p:nvGrpSpPr>
          <p:cNvPr id="4" name="Group 4"/>
          <p:cNvGrpSpPr/>
          <p:nvPr/>
        </p:nvGrpSpPr>
        <p:grpSpPr>
          <a:xfrm>
            <a:off x="12344158" y="0"/>
            <a:ext cx="2971921" cy="10287000"/>
            <a:chOff x="0" y="0"/>
            <a:chExt cx="1005316" cy="3479800"/>
          </a:xfrm>
        </p:grpSpPr>
        <p:sp>
          <p:nvSpPr>
            <p:cNvPr id="5" name="Freeform 5"/>
            <p:cNvSpPr/>
            <p:nvPr/>
          </p:nvSpPr>
          <p:spPr>
            <a:xfrm>
              <a:off x="0" y="0"/>
              <a:ext cx="1005316" cy="3479800"/>
            </a:xfrm>
            <a:custGeom>
              <a:avLst/>
              <a:gdLst/>
              <a:ahLst/>
              <a:cxnLst/>
              <a:rect l="l" t="t" r="r" b="b"/>
              <a:pathLst>
                <a:path w="1005316" h="3479800">
                  <a:moveTo>
                    <a:pt x="0" y="0"/>
                  </a:moveTo>
                  <a:lnTo>
                    <a:pt x="1005316" y="0"/>
                  </a:lnTo>
                  <a:lnTo>
                    <a:pt x="1005316" y="3479800"/>
                  </a:lnTo>
                  <a:lnTo>
                    <a:pt x="0" y="3479800"/>
                  </a:lnTo>
                  <a:close/>
                </a:path>
              </a:pathLst>
            </a:custGeom>
            <a:solidFill>
              <a:srgbClr val="FFC33C"/>
            </a:solidFill>
          </p:spPr>
          <p:txBody>
            <a:bodyPr/>
            <a:lstStyle/>
            <a:p>
              <a:endParaRPr lang="en-US"/>
            </a:p>
          </p:txBody>
        </p:sp>
      </p:grpSp>
      <p:grpSp>
        <p:nvGrpSpPr>
          <p:cNvPr id="6" name="Group 6"/>
          <p:cNvGrpSpPr/>
          <p:nvPr/>
        </p:nvGrpSpPr>
        <p:grpSpPr>
          <a:xfrm>
            <a:off x="1585539" y="3521965"/>
            <a:ext cx="8656140" cy="4681391"/>
            <a:chOff x="0" y="0"/>
            <a:chExt cx="11541521" cy="6241855"/>
          </a:xfrm>
        </p:grpSpPr>
        <p:sp>
          <p:nvSpPr>
            <p:cNvPr id="7" name="TextBox 7"/>
            <p:cNvSpPr txBox="1"/>
            <p:nvPr/>
          </p:nvSpPr>
          <p:spPr>
            <a:xfrm>
              <a:off x="0" y="219075"/>
              <a:ext cx="11541521" cy="1238377"/>
            </a:xfrm>
            <a:prstGeom prst="rect">
              <a:avLst/>
            </a:prstGeom>
          </p:spPr>
          <p:txBody>
            <a:bodyPr lIns="0" tIns="0" rIns="0" bIns="0" rtlCol="0" anchor="t">
              <a:spAutoFit/>
            </a:bodyPr>
            <a:lstStyle/>
            <a:p>
              <a:pPr algn="l">
                <a:lnSpc>
                  <a:spcPts val="6408"/>
                </a:lnSpc>
              </a:pPr>
              <a:r>
                <a:rPr lang="en-US" sz="7200" b="1">
                  <a:solidFill>
                    <a:srgbClr val="23344D"/>
                  </a:solidFill>
                  <a:latin typeface="Muli Heavy"/>
                  <a:ea typeface="Muli Heavy"/>
                  <a:cs typeface="Muli Heavy"/>
                  <a:sym typeface="Muli Heavy"/>
                </a:rPr>
                <a:t>Consider using AI</a:t>
              </a:r>
            </a:p>
          </p:txBody>
        </p:sp>
        <p:sp>
          <p:nvSpPr>
            <p:cNvPr id="8" name="TextBox 8"/>
            <p:cNvSpPr txBox="1"/>
            <p:nvPr/>
          </p:nvSpPr>
          <p:spPr>
            <a:xfrm>
              <a:off x="0" y="1773277"/>
              <a:ext cx="11541521" cy="722536"/>
            </a:xfrm>
            <a:prstGeom prst="rect">
              <a:avLst/>
            </a:prstGeom>
          </p:spPr>
          <p:txBody>
            <a:bodyPr lIns="0" tIns="0" rIns="0" bIns="0" rtlCol="0" anchor="t">
              <a:spAutoFit/>
            </a:bodyPr>
            <a:lstStyle/>
            <a:p>
              <a:pPr marL="0" lvl="0" indent="0" algn="l">
                <a:lnSpc>
                  <a:spcPts val="4428"/>
                </a:lnSpc>
                <a:spcBef>
                  <a:spcPct val="0"/>
                </a:spcBef>
              </a:pPr>
              <a:r>
                <a:rPr lang="en-US" sz="3600" b="1">
                  <a:solidFill>
                    <a:srgbClr val="FF7338"/>
                  </a:solidFill>
                  <a:latin typeface="Muli Heavy"/>
                  <a:ea typeface="Muli Heavy"/>
                  <a:cs typeface="Muli Heavy"/>
                  <a:sym typeface="Muli Heavy"/>
                </a:rPr>
                <a:t>Helps with Design and Creativity</a:t>
              </a:r>
            </a:p>
          </p:txBody>
        </p:sp>
        <p:sp>
          <p:nvSpPr>
            <p:cNvPr id="9" name="TextBox 9"/>
            <p:cNvSpPr txBox="1"/>
            <p:nvPr/>
          </p:nvSpPr>
          <p:spPr>
            <a:xfrm>
              <a:off x="0" y="3481510"/>
              <a:ext cx="11541521" cy="2760345"/>
            </a:xfrm>
            <a:prstGeom prst="rect">
              <a:avLst/>
            </a:prstGeom>
          </p:spPr>
          <p:txBody>
            <a:bodyPr lIns="0" tIns="0" rIns="0" bIns="0" rtlCol="0" anchor="t">
              <a:spAutoFit/>
            </a:bodyPr>
            <a:lstStyle/>
            <a:p>
              <a:pPr algn="l">
                <a:lnSpc>
                  <a:spcPts val="3359"/>
                </a:lnSpc>
              </a:pPr>
              <a:r>
                <a:rPr lang="en-US" sz="2400" b="1">
                  <a:solidFill>
                    <a:srgbClr val="23344D"/>
                  </a:solidFill>
                  <a:latin typeface="Muli Bold"/>
                  <a:ea typeface="Muli Bold"/>
                  <a:cs typeface="Muli Bold"/>
                  <a:sym typeface="Muli Bold"/>
                </a:rPr>
                <a:t>Platforms to Explore: </a:t>
              </a:r>
            </a:p>
            <a:p>
              <a:pPr algn="l">
                <a:lnSpc>
                  <a:spcPts val="3359"/>
                </a:lnSpc>
              </a:pPr>
              <a:r>
                <a:rPr lang="en-US" sz="2400">
                  <a:solidFill>
                    <a:srgbClr val="23344D"/>
                  </a:solidFill>
                  <a:latin typeface="Muli"/>
                  <a:ea typeface="Muli"/>
                  <a:cs typeface="Muli"/>
                  <a:sym typeface="Muli"/>
                </a:rPr>
                <a:t>Beautiful.ai</a:t>
              </a:r>
            </a:p>
            <a:p>
              <a:pPr algn="l">
                <a:lnSpc>
                  <a:spcPts val="3359"/>
                </a:lnSpc>
              </a:pPr>
              <a:r>
                <a:rPr lang="en-US" sz="2400">
                  <a:solidFill>
                    <a:srgbClr val="23344D"/>
                  </a:solidFill>
                  <a:latin typeface="Muli"/>
                  <a:ea typeface="Muli"/>
                  <a:cs typeface="Muli"/>
                  <a:sym typeface="Muli"/>
                </a:rPr>
                <a:t>Canva</a:t>
              </a:r>
            </a:p>
            <a:p>
              <a:pPr algn="l">
                <a:lnSpc>
                  <a:spcPts val="3359"/>
                </a:lnSpc>
              </a:pPr>
              <a:r>
                <a:rPr lang="en-US" sz="2400">
                  <a:solidFill>
                    <a:srgbClr val="23344D"/>
                  </a:solidFill>
                  <a:latin typeface="Muli"/>
                  <a:ea typeface="Muli"/>
                  <a:cs typeface="Muli"/>
                  <a:sym typeface="Muli"/>
                </a:rPr>
                <a:t>Prezi</a:t>
              </a:r>
            </a:p>
            <a:p>
              <a:pPr algn="l">
                <a:lnSpc>
                  <a:spcPts val="3359"/>
                </a:lnSpc>
              </a:pPr>
              <a:r>
                <a:rPr lang="en-US" sz="2400">
                  <a:solidFill>
                    <a:srgbClr val="23344D"/>
                  </a:solidFill>
                  <a:latin typeface="Muli"/>
                  <a:ea typeface="Muli"/>
                  <a:cs typeface="Muli"/>
                  <a:sym typeface="Muli"/>
                </a:rPr>
                <a:t>PowerPoint</a:t>
              </a:r>
            </a:p>
          </p:txBody>
        </p:sp>
      </p:grpSp>
      <p:sp>
        <p:nvSpPr>
          <p:cNvPr id="10" name="Freeform 10"/>
          <p:cNvSpPr/>
          <p:nvPr/>
        </p:nvSpPr>
        <p:spPr>
          <a:xfrm rot="-5400000">
            <a:off x="14255317" y="2020742"/>
            <a:ext cx="4178803" cy="2089401"/>
          </a:xfrm>
          <a:custGeom>
            <a:avLst/>
            <a:gdLst/>
            <a:ahLst/>
            <a:cxnLst/>
            <a:rect l="l" t="t" r="r" b="b"/>
            <a:pathLst>
              <a:path w="4178803" h="2089401">
                <a:moveTo>
                  <a:pt x="0" y="0"/>
                </a:moveTo>
                <a:lnTo>
                  <a:pt x="4178803" y="0"/>
                </a:lnTo>
                <a:lnTo>
                  <a:pt x="4178803" y="2089402"/>
                </a:lnTo>
                <a:lnTo>
                  <a:pt x="0" y="208940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Freeform 11"/>
          <p:cNvSpPr/>
          <p:nvPr/>
        </p:nvSpPr>
        <p:spPr>
          <a:xfrm rot="-5400000" flipV="1">
            <a:off x="12052174" y="6231109"/>
            <a:ext cx="4343158" cy="2171579"/>
          </a:xfrm>
          <a:custGeom>
            <a:avLst/>
            <a:gdLst/>
            <a:ahLst/>
            <a:cxnLst/>
            <a:rect l="l" t="t" r="r" b="b"/>
            <a:pathLst>
              <a:path w="4343158" h="2171579">
                <a:moveTo>
                  <a:pt x="0" y="2171579"/>
                </a:moveTo>
                <a:lnTo>
                  <a:pt x="4343159" y="2171579"/>
                </a:lnTo>
                <a:lnTo>
                  <a:pt x="4343159" y="0"/>
                </a:lnTo>
                <a:lnTo>
                  <a:pt x="0" y="0"/>
                </a:lnTo>
                <a:lnTo>
                  <a:pt x="0" y="2171579"/>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8134802E893143A4AC568FD603A4DB" ma:contentTypeVersion="18" ma:contentTypeDescription="Create a new document." ma:contentTypeScope="" ma:versionID="6d96c72df07de2dce81ff72d08e3d119">
  <xsd:schema xmlns:xsd="http://www.w3.org/2001/XMLSchema" xmlns:xs="http://www.w3.org/2001/XMLSchema" xmlns:p="http://schemas.microsoft.com/office/2006/metadata/properties" xmlns:ns2="202b2c09-c5b9-4655-8a89-32d2a793e0c0" xmlns:ns3="054655c4-386f-4d2b-a9a1-67652d452fa0" targetNamespace="http://schemas.microsoft.com/office/2006/metadata/properties" ma:root="true" ma:fieldsID="dc3c84d99d042536e8e536889cfe667f" ns2:_="" ns3:_="">
    <xsd:import namespace="202b2c09-c5b9-4655-8a89-32d2a793e0c0"/>
    <xsd:import namespace="054655c4-386f-4d2b-a9a1-67652d452fa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2b2c09-c5b9-4655-8a89-32d2a793e0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ed6f523-487e-4e83-9ba9-6ef212c14ee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54655c4-386f-4d2b-a9a1-67652d452fa0"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ea40e95-cc63-4a01-9eca-19dc5a8bca3a}" ma:internalName="TaxCatchAll" ma:showField="CatchAllData" ma:web="054655c4-386f-4d2b-a9a1-67652d452f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02b2c09-c5b9-4655-8a89-32d2a793e0c0">
      <Terms xmlns="http://schemas.microsoft.com/office/infopath/2007/PartnerControls"/>
    </lcf76f155ced4ddcb4097134ff3c332f>
    <TaxCatchAll xmlns="054655c4-386f-4d2b-a9a1-67652d452fa0" xsi:nil="true"/>
  </documentManagement>
</p:properties>
</file>

<file path=customXml/itemProps1.xml><?xml version="1.0" encoding="utf-8"?>
<ds:datastoreItem xmlns:ds="http://schemas.openxmlformats.org/officeDocument/2006/customXml" ds:itemID="{1DDCAA00-0339-4025-A8A4-D9B17B55F2F7}"/>
</file>

<file path=customXml/itemProps2.xml><?xml version="1.0" encoding="utf-8"?>
<ds:datastoreItem xmlns:ds="http://schemas.openxmlformats.org/officeDocument/2006/customXml" ds:itemID="{D6487D88-C994-492D-B904-96243FA8BEC8}"/>
</file>

<file path=customXml/itemProps3.xml><?xml version="1.0" encoding="utf-8"?>
<ds:datastoreItem xmlns:ds="http://schemas.openxmlformats.org/officeDocument/2006/customXml" ds:itemID="{72714D94-67A5-4D38-AE4B-23EC6B9A332C}"/>
</file>

<file path=docProps/app.xml><?xml version="1.0" encoding="utf-8"?>
<Properties xmlns="http://schemas.openxmlformats.org/officeDocument/2006/extended-properties" xmlns:vt="http://schemas.openxmlformats.org/officeDocument/2006/docPropsVTypes">
  <TotalTime>3</TotalTime>
  <Words>403</Words>
  <Application>Microsoft Office PowerPoint</Application>
  <PresentationFormat>Custom</PresentationFormat>
  <Paragraphs>86</Paragraphs>
  <Slides>11</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11</vt:i4>
      </vt:variant>
    </vt:vector>
  </HeadingPairs>
  <TitlesOfParts>
    <vt:vector size="25" baseType="lpstr">
      <vt:lpstr>Muli Bold</vt:lpstr>
      <vt:lpstr>Bukhari Script</vt:lpstr>
      <vt:lpstr>Canva Sans</vt:lpstr>
      <vt:lpstr>Muli Extra-Light</vt:lpstr>
      <vt:lpstr>Muli Heavy</vt:lpstr>
      <vt:lpstr>Anton</vt:lpstr>
      <vt:lpstr>Arial</vt:lpstr>
      <vt:lpstr>Canva Sans Bold</vt:lpstr>
      <vt:lpstr>Barriecito</vt:lpstr>
      <vt:lpstr>Muli</vt:lpstr>
      <vt:lpstr>Muli Ultra-Bold</vt:lpstr>
      <vt:lpstr>Calibri</vt:lpstr>
      <vt:lpstr>Brittany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NCDA Presenter Presentation</dc:title>
  <cp:lastModifiedBy>Mary Ann Powell</cp:lastModifiedBy>
  <cp:revision>2</cp:revision>
  <dcterms:created xsi:type="dcterms:W3CDTF">2006-08-16T00:00:00Z</dcterms:created>
  <dcterms:modified xsi:type="dcterms:W3CDTF">2025-04-24T19:28:23Z</dcterms:modified>
  <dc:identifier>DAGQYCzdVlw</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0x010100F78134802E893143A4AC568FD603A4DB</vt:lpwstr>
  </property>
</Properties>
</file>