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88" r:id="rId1"/>
  </p:sldMasterIdLst>
  <p:handoutMasterIdLst>
    <p:handoutMasterId r:id="rId14"/>
  </p:handoutMasterIdLst>
  <p:sldIdLst>
    <p:sldId id="257" r:id="rId2"/>
    <p:sldId id="259" r:id="rId3"/>
    <p:sldId id="258" r:id="rId4"/>
    <p:sldId id="256" r:id="rId5"/>
    <p:sldId id="261" r:id="rId6"/>
    <p:sldId id="263" r:id="rId7"/>
    <p:sldId id="266" r:id="rId8"/>
    <p:sldId id="267" r:id="rId9"/>
    <p:sldId id="268" r:id="rId10"/>
    <p:sldId id="269" r:id="rId11"/>
    <p:sldId id="270" r:id="rId12"/>
    <p:sldId id="265" r:id="rId13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97EF"/>
    <a:srgbClr val="E27887"/>
    <a:srgbClr val="7B6BDB"/>
    <a:srgbClr val="6972E1"/>
    <a:srgbClr val="FF8B4F"/>
    <a:srgbClr val="AAF15E"/>
    <a:srgbClr val="F599FF"/>
    <a:srgbClr val="FF40FF"/>
    <a:srgbClr val="598D46"/>
    <a:srgbClr val="3293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47"/>
    <p:restoredTop sz="94629"/>
  </p:normalViewPr>
  <p:slideViewPr>
    <p:cSldViewPr snapToGrid="0" snapToObjects="1">
      <p:cViewPr varScale="1">
        <p:scale>
          <a:sx n="126" d="100"/>
          <a:sy n="126" d="100"/>
        </p:scale>
        <p:origin x="6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CCECEA-964C-324F-A58C-17A624836F00}" type="doc">
      <dgm:prSet loTypeId="urn:microsoft.com/office/officeart/2008/layout/AlternatingHexagon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F301117-F137-F143-B5BC-159A37863C99}">
      <dgm:prSet phldrT="[Text]"/>
      <dgm:spPr>
        <a:solidFill>
          <a:srgbClr val="A244ED"/>
        </a:solidFill>
        <a:ln>
          <a:noFill/>
        </a:ln>
      </dgm:spPr>
      <dgm:t>
        <a:bodyPr/>
        <a:lstStyle/>
        <a:p>
          <a:r>
            <a:rPr lang="en-US" b="1" dirty="0"/>
            <a:t>CCSP</a:t>
          </a:r>
        </a:p>
      </dgm:t>
    </dgm:pt>
    <dgm:pt modelId="{0817941F-033A-174E-81F4-51FE76104A21}" type="parTrans" cxnId="{F08E9FD8-359B-A042-A578-952B4E954148}">
      <dgm:prSet/>
      <dgm:spPr/>
      <dgm:t>
        <a:bodyPr/>
        <a:lstStyle/>
        <a:p>
          <a:endParaRPr lang="en-US"/>
        </a:p>
      </dgm:t>
    </dgm:pt>
    <dgm:pt modelId="{5F6AC4D0-1AE7-B940-89E0-C26DF99CD583}" type="sibTrans" cxnId="{F08E9FD8-359B-A042-A578-952B4E954148}">
      <dgm:prSet custT="1"/>
      <dgm:spPr>
        <a:solidFill>
          <a:schemeClr val="bg1"/>
        </a:solidFill>
        <a:ln>
          <a:noFill/>
        </a:ln>
      </dgm:spPr>
      <dgm:t>
        <a:bodyPr/>
        <a:lstStyle/>
        <a:p>
          <a:r>
            <a:rPr lang="en-US" sz="2000" b="1" dirty="0">
              <a:solidFill>
                <a:schemeClr val="accent1"/>
              </a:solidFill>
            </a:rPr>
            <a:t>GCDF</a:t>
          </a:r>
          <a:endParaRPr lang="en-US" sz="2900" b="1" dirty="0"/>
        </a:p>
      </dgm:t>
    </dgm:pt>
    <dgm:pt modelId="{D7B341AD-4B15-FE4B-9CF3-8ABACEDE7FD1}">
      <dgm:prSet phldrT="[Text]" custT="1"/>
      <dgm:spPr/>
      <dgm:t>
        <a:bodyPr/>
        <a:lstStyle/>
        <a:p>
          <a:endParaRPr lang="en-US" sz="1400" u="none" dirty="0">
            <a:solidFill>
              <a:srgbClr val="A244ED"/>
            </a:solidFill>
          </a:endParaRPr>
        </a:p>
      </dgm:t>
    </dgm:pt>
    <dgm:pt modelId="{940F7538-8417-4748-8995-B12119AA088C}" type="parTrans" cxnId="{724E8CA6-93BC-0843-96F6-9CAC2F44E008}">
      <dgm:prSet/>
      <dgm:spPr/>
      <dgm:t>
        <a:bodyPr/>
        <a:lstStyle/>
        <a:p>
          <a:endParaRPr lang="en-US"/>
        </a:p>
      </dgm:t>
    </dgm:pt>
    <dgm:pt modelId="{FC5C9B88-2D57-2746-BCCC-5E44B60159E9}" type="sibTrans" cxnId="{724E8CA6-93BC-0843-96F6-9CAC2F44E008}">
      <dgm:prSet/>
      <dgm:spPr/>
      <dgm:t>
        <a:bodyPr/>
        <a:lstStyle/>
        <a:p>
          <a:endParaRPr lang="en-US"/>
        </a:p>
      </dgm:t>
    </dgm:pt>
    <dgm:pt modelId="{86C9F6CF-6312-484C-88D7-6B5EEB838A25}">
      <dgm:prSet phldrT="[Text]"/>
      <dgm:spPr>
        <a:solidFill>
          <a:schemeClr val="bg2">
            <a:lumMod val="75000"/>
          </a:schemeClr>
        </a:solidFill>
        <a:ln>
          <a:noFill/>
        </a:ln>
      </dgm:spPr>
      <dgm:t>
        <a:bodyPr/>
        <a:lstStyle/>
        <a:p>
          <a:r>
            <a:rPr lang="en-US" b="1" dirty="0"/>
            <a:t>CMCS</a:t>
          </a:r>
          <a:endParaRPr lang="en-US" dirty="0"/>
        </a:p>
      </dgm:t>
    </dgm:pt>
    <dgm:pt modelId="{A46EA4E8-FFC3-BB4B-9F1B-6F0A4F0ABADE}" type="parTrans" cxnId="{E2F149DA-E8F6-CC4F-BC52-EC02FB8A1291}">
      <dgm:prSet/>
      <dgm:spPr/>
      <dgm:t>
        <a:bodyPr/>
        <a:lstStyle/>
        <a:p>
          <a:endParaRPr lang="en-US"/>
        </a:p>
      </dgm:t>
    </dgm:pt>
    <dgm:pt modelId="{7BD6A831-FA90-8C4B-B7AF-01242DFD8044}" type="sibTrans" cxnId="{E2F149DA-E8F6-CC4F-BC52-EC02FB8A1291}">
      <dgm:prSet/>
      <dgm:spPr>
        <a:solidFill>
          <a:srgbClr val="0155A2"/>
        </a:solidFill>
        <a:ln>
          <a:noFill/>
        </a:ln>
      </dgm:spPr>
      <dgm:t>
        <a:bodyPr/>
        <a:lstStyle/>
        <a:p>
          <a:endParaRPr lang="en-US"/>
        </a:p>
      </dgm:t>
    </dgm:pt>
    <dgm:pt modelId="{E6D9E213-274A-874F-9B46-398127DC0284}">
      <dgm:prSet phldrT="[Text]"/>
      <dgm:spPr>
        <a:solidFill>
          <a:srgbClr val="00B0F0"/>
        </a:solidFill>
        <a:ln>
          <a:noFill/>
        </a:ln>
      </dgm:spPr>
      <dgm:t>
        <a:bodyPr/>
        <a:lstStyle/>
        <a:p>
          <a:r>
            <a:rPr lang="en-US" b="1" dirty="0"/>
            <a:t>CCC</a:t>
          </a:r>
        </a:p>
      </dgm:t>
    </dgm:pt>
    <dgm:pt modelId="{2D8D6F06-29E2-C543-8ED9-7C8BDF3A04FB}" type="parTrans" cxnId="{F65E2A48-B088-A34E-94E2-98B415E55A48}">
      <dgm:prSet/>
      <dgm:spPr/>
      <dgm:t>
        <a:bodyPr/>
        <a:lstStyle/>
        <a:p>
          <a:endParaRPr lang="en-US"/>
        </a:p>
      </dgm:t>
    </dgm:pt>
    <dgm:pt modelId="{ECF03E28-AA64-1943-9CB0-8D0E4098AB09}" type="sibTrans" cxnId="{F65E2A48-B088-A34E-94E2-98B415E55A48}">
      <dgm:prSet custT="1"/>
      <dgm:spPr>
        <a:solidFill>
          <a:schemeClr val="bg1"/>
        </a:solidFill>
        <a:ln>
          <a:noFill/>
        </a:ln>
      </dgm:spPr>
      <dgm:t>
        <a:bodyPr/>
        <a:lstStyle/>
        <a:p>
          <a:r>
            <a:rPr lang="en-US" sz="2000" b="1" dirty="0">
              <a:solidFill>
                <a:schemeClr val="accent1"/>
              </a:solidFill>
            </a:rPr>
            <a:t>CEC</a:t>
          </a:r>
        </a:p>
      </dgm:t>
    </dgm:pt>
    <dgm:pt modelId="{50DF3FD9-E130-FD44-8DF7-CDF720A6340F}">
      <dgm:prSet phldrT="[Text]" custT="1"/>
      <dgm:spPr/>
      <dgm:t>
        <a:bodyPr/>
        <a:lstStyle/>
        <a:p>
          <a:endParaRPr lang="en-US" sz="1400" dirty="0">
            <a:solidFill>
              <a:srgbClr val="FF0000"/>
            </a:solidFill>
          </a:endParaRPr>
        </a:p>
      </dgm:t>
    </dgm:pt>
    <dgm:pt modelId="{0CA27F81-187E-3E40-AD14-7F6701EB0D82}" type="parTrans" cxnId="{EFB28129-C8F7-F74D-A63A-6CE6ECA6D743}">
      <dgm:prSet/>
      <dgm:spPr/>
      <dgm:t>
        <a:bodyPr/>
        <a:lstStyle/>
        <a:p>
          <a:endParaRPr lang="en-US"/>
        </a:p>
      </dgm:t>
    </dgm:pt>
    <dgm:pt modelId="{FA1A1A8F-8A7D-E94B-8689-B2742FC8C310}" type="sibTrans" cxnId="{EFB28129-C8F7-F74D-A63A-6CE6ECA6D743}">
      <dgm:prSet/>
      <dgm:spPr/>
      <dgm:t>
        <a:bodyPr/>
        <a:lstStyle/>
        <a:p>
          <a:endParaRPr lang="en-US"/>
        </a:p>
      </dgm:t>
    </dgm:pt>
    <dgm:pt modelId="{9987D1D3-B19E-CD42-9645-C181C1F726A2}" type="pres">
      <dgm:prSet presAssocID="{4BCCECEA-964C-324F-A58C-17A624836F00}" presName="Name0" presStyleCnt="0">
        <dgm:presLayoutVars>
          <dgm:chMax/>
          <dgm:chPref/>
          <dgm:dir/>
          <dgm:animLvl val="lvl"/>
        </dgm:presLayoutVars>
      </dgm:prSet>
      <dgm:spPr/>
    </dgm:pt>
    <dgm:pt modelId="{C36B0A48-D7E6-6746-8C14-64FCAF16B43E}" type="pres">
      <dgm:prSet presAssocID="{7F301117-F137-F143-B5BC-159A37863C99}" presName="composite" presStyleCnt="0"/>
      <dgm:spPr/>
    </dgm:pt>
    <dgm:pt modelId="{3E93D02A-1F68-3145-8A50-7897D424D93C}" type="pres">
      <dgm:prSet presAssocID="{7F301117-F137-F143-B5BC-159A37863C99}" presName="Parent1" presStyleLbl="node1" presStyleIdx="0" presStyleCnt="6" custLinFactNeighborX="-9069" custLinFactNeighborY="1758">
        <dgm:presLayoutVars>
          <dgm:chMax val="1"/>
          <dgm:chPref val="1"/>
          <dgm:bulletEnabled val="1"/>
        </dgm:presLayoutVars>
      </dgm:prSet>
      <dgm:spPr/>
    </dgm:pt>
    <dgm:pt modelId="{3F08D34D-9926-4A4B-B6BC-505713E2E32E}" type="pres">
      <dgm:prSet presAssocID="{7F301117-F137-F143-B5BC-159A37863C99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961C5C9B-59DE-D346-8A83-EE98D097595F}" type="pres">
      <dgm:prSet presAssocID="{7F301117-F137-F143-B5BC-159A37863C99}" presName="BalanceSpacing" presStyleCnt="0"/>
      <dgm:spPr/>
    </dgm:pt>
    <dgm:pt modelId="{2D828729-E360-5849-945C-D05428EB8E6F}" type="pres">
      <dgm:prSet presAssocID="{7F301117-F137-F143-B5BC-159A37863C99}" presName="BalanceSpacing1" presStyleCnt="0"/>
      <dgm:spPr/>
    </dgm:pt>
    <dgm:pt modelId="{26BA583A-1653-6D42-BD79-F498B5591509}" type="pres">
      <dgm:prSet presAssocID="{5F6AC4D0-1AE7-B940-89E0-C26DF99CD583}" presName="Accent1Text" presStyleLbl="node1" presStyleIdx="1" presStyleCnt="6" custLinFactNeighborX="-9234" custLinFactNeighborY="835"/>
      <dgm:spPr/>
    </dgm:pt>
    <dgm:pt modelId="{150C9625-783D-7745-9A80-8F9E34E5EAE8}" type="pres">
      <dgm:prSet presAssocID="{5F6AC4D0-1AE7-B940-89E0-C26DF99CD583}" presName="spaceBetweenRectangles" presStyleCnt="0"/>
      <dgm:spPr/>
    </dgm:pt>
    <dgm:pt modelId="{B2599354-3E53-1A4D-813A-70CC0E878E33}" type="pres">
      <dgm:prSet presAssocID="{86C9F6CF-6312-484C-88D7-6B5EEB838A25}" presName="composite" presStyleCnt="0"/>
      <dgm:spPr/>
    </dgm:pt>
    <dgm:pt modelId="{8FD12CF1-DB8E-0247-ADBC-3C16FB765E87}" type="pres">
      <dgm:prSet presAssocID="{86C9F6CF-6312-484C-88D7-6B5EEB838A25}" presName="Parent1" presStyleLbl="node1" presStyleIdx="2" presStyleCnt="6" custLinFactNeighborX="-9260" custLinFactNeighborY="0">
        <dgm:presLayoutVars>
          <dgm:chMax val="1"/>
          <dgm:chPref val="1"/>
          <dgm:bulletEnabled val="1"/>
        </dgm:presLayoutVars>
      </dgm:prSet>
      <dgm:spPr/>
    </dgm:pt>
    <dgm:pt modelId="{BEA15BF1-B797-EB41-92D3-9DE51D722643}" type="pres">
      <dgm:prSet presAssocID="{86C9F6CF-6312-484C-88D7-6B5EEB838A25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A483F75A-0330-E04E-B155-EFEAD0C9C66B}" type="pres">
      <dgm:prSet presAssocID="{86C9F6CF-6312-484C-88D7-6B5EEB838A25}" presName="BalanceSpacing" presStyleCnt="0"/>
      <dgm:spPr/>
    </dgm:pt>
    <dgm:pt modelId="{4849D822-3FBF-6B49-8940-53C28B6D1CBF}" type="pres">
      <dgm:prSet presAssocID="{86C9F6CF-6312-484C-88D7-6B5EEB838A25}" presName="BalanceSpacing1" presStyleCnt="0"/>
      <dgm:spPr/>
    </dgm:pt>
    <dgm:pt modelId="{D9745AF4-513F-A44E-97C0-3B7F3061F07D}" type="pres">
      <dgm:prSet presAssocID="{7BD6A831-FA90-8C4B-B7AF-01242DFD8044}" presName="Accent1Text" presStyleLbl="node1" presStyleIdx="3" presStyleCnt="6"/>
      <dgm:spPr/>
    </dgm:pt>
    <dgm:pt modelId="{2E54D88E-E5D6-484B-BB17-A42644F3D3AF}" type="pres">
      <dgm:prSet presAssocID="{7BD6A831-FA90-8C4B-B7AF-01242DFD8044}" presName="spaceBetweenRectangles" presStyleCnt="0"/>
      <dgm:spPr/>
    </dgm:pt>
    <dgm:pt modelId="{7187649B-90EE-E74E-90DB-38BD9FB432E6}" type="pres">
      <dgm:prSet presAssocID="{E6D9E213-274A-874F-9B46-398127DC0284}" presName="composite" presStyleCnt="0"/>
      <dgm:spPr/>
    </dgm:pt>
    <dgm:pt modelId="{3931F5B7-27F1-2A48-B109-4B7EDC9B6981}" type="pres">
      <dgm:prSet presAssocID="{E6D9E213-274A-874F-9B46-398127DC0284}" presName="Parent1" presStyleLbl="node1" presStyleIdx="4" presStyleCnt="6" custLinFactNeighborX="-8405" custLinFactNeighborY="-351">
        <dgm:presLayoutVars>
          <dgm:chMax val="1"/>
          <dgm:chPref val="1"/>
          <dgm:bulletEnabled val="1"/>
        </dgm:presLayoutVars>
      </dgm:prSet>
      <dgm:spPr/>
    </dgm:pt>
    <dgm:pt modelId="{8FF068F5-A352-CA4B-9E9B-8F897CB5DCF8}" type="pres">
      <dgm:prSet presAssocID="{E6D9E213-274A-874F-9B46-398127DC0284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1C85FE4F-2495-2644-88C5-8DF2DF11727F}" type="pres">
      <dgm:prSet presAssocID="{E6D9E213-274A-874F-9B46-398127DC0284}" presName="BalanceSpacing" presStyleCnt="0"/>
      <dgm:spPr/>
    </dgm:pt>
    <dgm:pt modelId="{5DE8DFD5-A448-F549-8F37-5BCFA3EB78C0}" type="pres">
      <dgm:prSet presAssocID="{E6D9E213-274A-874F-9B46-398127DC0284}" presName="BalanceSpacing1" presStyleCnt="0"/>
      <dgm:spPr/>
    </dgm:pt>
    <dgm:pt modelId="{8F01EE93-E49B-1341-AC11-1E3A44506C74}" type="pres">
      <dgm:prSet presAssocID="{ECF03E28-AA64-1943-9CB0-8D0E4098AB09}" presName="Accent1Text" presStyleLbl="node1" presStyleIdx="5" presStyleCnt="6" custLinFactNeighborX="-9344" custLinFactNeighborY="-1861"/>
      <dgm:spPr/>
    </dgm:pt>
  </dgm:ptLst>
  <dgm:cxnLst>
    <dgm:cxn modelId="{256F6E08-7116-174E-97EC-A91035449E9F}" type="presOf" srcId="{E6D9E213-274A-874F-9B46-398127DC0284}" destId="{3931F5B7-27F1-2A48-B109-4B7EDC9B6981}" srcOrd="0" destOrd="0" presId="urn:microsoft.com/office/officeart/2008/layout/AlternatingHexagons"/>
    <dgm:cxn modelId="{11040F19-AFA6-A340-AB7F-588573668A15}" type="presOf" srcId="{4BCCECEA-964C-324F-A58C-17A624836F00}" destId="{9987D1D3-B19E-CD42-9645-C181C1F726A2}" srcOrd="0" destOrd="0" presId="urn:microsoft.com/office/officeart/2008/layout/AlternatingHexagons"/>
    <dgm:cxn modelId="{EFB28129-C8F7-F74D-A63A-6CE6ECA6D743}" srcId="{E6D9E213-274A-874F-9B46-398127DC0284}" destId="{50DF3FD9-E130-FD44-8DF7-CDF720A6340F}" srcOrd="0" destOrd="0" parTransId="{0CA27F81-187E-3E40-AD14-7F6701EB0D82}" sibTransId="{FA1A1A8F-8A7D-E94B-8689-B2742FC8C310}"/>
    <dgm:cxn modelId="{C4C39745-1B57-B546-87CC-F2EDEDEEF786}" type="presOf" srcId="{D7B341AD-4B15-FE4B-9CF3-8ABACEDE7FD1}" destId="{3F08D34D-9926-4A4B-B6BC-505713E2E32E}" srcOrd="0" destOrd="0" presId="urn:microsoft.com/office/officeart/2008/layout/AlternatingHexagons"/>
    <dgm:cxn modelId="{F65E2A48-B088-A34E-94E2-98B415E55A48}" srcId="{4BCCECEA-964C-324F-A58C-17A624836F00}" destId="{E6D9E213-274A-874F-9B46-398127DC0284}" srcOrd="2" destOrd="0" parTransId="{2D8D6F06-29E2-C543-8ED9-7C8BDF3A04FB}" sibTransId="{ECF03E28-AA64-1943-9CB0-8D0E4098AB09}"/>
    <dgm:cxn modelId="{6764DE56-EF87-A544-97B1-844A1AE1E40D}" type="presOf" srcId="{5F6AC4D0-1AE7-B940-89E0-C26DF99CD583}" destId="{26BA583A-1653-6D42-BD79-F498B5591509}" srcOrd="0" destOrd="0" presId="urn:microsoft.com/office/officeart/2008/layout/AlternatingHexagons"/>
    <dgm:cxn modelId="{CCAFCB61-074D-EC43-9A32-81A4ACB8E93F}" type="presOf" srcId="{7BD6A831-FA90-8C4B-B7AF-01242DFD8044}" destId="{D9745AF4-513F-A44E-97C0-3B7F3061F07D}" srcOrd="0" destOrd="0" presId="urn:microsoft.com/office/officeart/2008/layout/AlternatingHexagons"/>
    <dgm:cxn modelId="{724E8CA6-93BC-0843-96F6-9CAC2F44E008}" srcId="{7F301117-F137-F143-B5BC-159A37863C99}" destId="{D7B341AD-4B15-FE4B-9CF3-8ABACEDE7FD1}" srcOrd="0" destOrd="0" parTransId="{940F7538-8417-4748-8995-B12119AA088C}" sibTransId="{FC5C9B88-2D57-2746-BCCC-5E44B60159E9}"/>
    <dgm:cxn modelId="{4EB7B2A9-B78C-524B-A2A8-0E351C464472}" type="presOf" srcId="{50DF3FD9-E130-FD44-8DF7-CDF720A6340F}" destId="{8FF068F5-A352-CA4B-9E9B-8F897CB5DCF8}" srcOrd="0" destOrd="0" presId="urn:microsoft.com/office/officeart/2008/layout/AlternatingHexagons"/>
    <dgm:cxn modelId="{A2B8C9B2-F3AE-7F46-9E80-7D89A481D459}" type="presOf" srcId="{7F301117-F137-F143-B5BC-159A37863C99}" destId="{3E93D02A-1F68-3145-8A50-7897D424D93C}" srcOrd="0" destOrd="0" presId="urn:microsoft.com/office/officeart/2008/layout/AlternatingHexagons"/>
    <dgm:cxn modelId="{F08E9FD8-359B-A042-A578-952B4E954148}" srcId="{4BCCECEA-964C-324F-A58C-17A624836F00}" destId="{7F301117-F137-F143-B5BC-159A37863C99}" srcOrd="0" destOrd="0" parTransId="{0817941F-033A-174E-81F4-51FE76104A21}" sibTransId="{5F6AC4D0-1AE7-B940-89E0-C26DF99CD583}"/>
    <dgm:cxn modelId="{E2F149DA-E8F6-CC4F-BC52-EC02FB8A1291}" srcId="{4BCCECEA-964C-324F-A58C-17A624836F00}" destId="{86C9F6CF-6312-484C-88D7-6B5EEB838A25}" srcOrd="1" destOrd="0" parTransId="{A46EA4E8-FFC3-BB4B-9F1B-6F0A4F0ABADE}" sibTransId="{7BD6A831-FA90-8C4B-B7AF-01242DFD8044}"/>
    <dgm:cxn modelId="{E3FEB0DC-6314-C94A-A1AD-9427F172F293}" type="presOf" srcId="{86C9F6CF-6312-484C-88D7-6B5EEB838A25}" destId="{8FD12CF1-DB8E-0247-ADBC-3C16FB765E87}" srcOrd="0" destOrd="0" presId="urn:microsoft.com/office/officeart/2008/layout/AlternatingHexagons"/>
    <dgm:cxn modelId="{A032D6EC-9659-9142-BAE0-1D64B37CF888}" type="presOf" srcId="{ECF03E28-AA64-1943-9CB0-8D0E4098AB09}" destId="{8F01EE93-E49B-1341-AC11-1E3A44506C74}" srcOrd="0" destOrd="0" presId="urn:microsoft.com/office/officeart/2008/layout/AlternatingHexagons"/>
    <dgm:cxn modelId="{C30C99B9-D828-7140-A55E-C8301CFFCD01}" type="presParOf" srcId="{9987D1D3-B19E-CD42-9645-C181C1F726A2}" destId="{C36B0A48-D7E6-6746-8C14-64FCAF16B43E}" srcOrd="0" destOrd="0" presId="urn:microsoft.com/office/officeart/2008/layout/AlternatingHexagons"/>
    <dgm:cxn modelId="{6782340B-D137-C643-8DAF-9A1C572C01D0}" type="presParOf" srcId="{C36B0A48-D7E6-6746-8C14-64FCAF16B43E}" destId="{3E93D02A-1F68-3145-8A50-7897D424D93C}" srcOrd="0" destOrd="0" presId="urn:microsoft.com/office/officeart/2008/layout/AlternatingHexagons"/>
    <dgm:cxn modelId="{26BBFF4D-94F5-1C47-8670-BEBEC9A77CD1}" type="presParOf" srcId="{C36B0A48-D7E6-6746-8C14-64FCAF16B43E}" destId="{3F08D34D-9926-4A4B-B6BC-505713E2E32E}" srcOrd="1" destOrd="0" presId="urn:microsoft.com/office/officeart/2008/layout/AlternatingHexagons"/>
    <dgm:cxn modelId="{683C8F1F-5BDE-C343-AF62-0AD6C27CFA66}" type="presParOf" srcId="{C36B0A48-D7E6-6746-8C14-64FCAF16B43E}" destId="{961C5C9B-59DE-D346-8A83-EE98D097595F}" srcOrd="2" destOrd="0" presId="urn:microsoft.com/office/officeart/2008/layout/AlternatingHexagons"/>
    <dgm:cxn modelId="{90F7CA24-694D-7C45-A255-3CEBF664D8CD}" type="presParOf" srcId="{C36B0A48-D7E6-6746-8C14-64FCAF16B43E}" destId="{2D828729-E360-5849-945C-D05428EB8E6F}" srcOrd="3" destOrd="0" presId="urn:microsoft.com/office/officeart/2008/layout/AlternatingHexagons"/>
    <dgm:cxn modelId="{716293F5-11FA-3446-BE26-648F5DF68293}" type="presParOf" srcId="{C36B0A48-D7E6-6746-8C14-64FCAF16B43E}" destId="{26BA583A-1653-6D42-BD79-F498B5591509}" srcOrd="4" destOrd="0" presId="urn:microsoft.com/office/officeart/2008/layout/AlternatingHexagons"/>
    <dgm:cxn modelId="{07B0BCE1-68D0-8444-B8E1-EFCCD40133A6}" type="presParOf" srcId="{9987D1D3-B19E-CD42-9645-C181C1F726A2}" destId="{150C9625-783D-7745-9A80-8F9E34E5EAE8}" srcOrd="1" destOrd="0" presId="urn:microsoft.com/office/officeart/2008/layout/AlternatingHexagons"/>
    <dgm:cxn modelId="{0721E0D8-5CC4-984F-AFA5-6FDD40BC790A}" type="presParOf" srcId="{9987D1D3-B19E-CD42-9645-C181C1F726A2}" destId="{B2599354-3E53-1A4D-813A-70CC0E878E33}" srcOrd="2" destOrd="0" presId="urn:microsoft.com/office/officeart/2008/layout/AlternatingHexagons"/>
    <dgm:cxn modelId="{D7E0B954-C322-414C-B78E-15B3DCABA0F6}" type="presParOf" srcId="{B2599354-3E53-1A4D-813A-70CC0E878E33}" destId="{8FD12CF1-DB8E-0247-ADBC-3C16FB765E87}" srcOrd="0" destOrd="0" presId="urn:microsoft.com/office/officeart/2008/layout/AlternatingHexagons"/>
    <dgm:cxn modelId="{D0539C90-62A6-554C-8A24-B71F493FEF45}" type="presParOf" srcId="{B2599354-3E53-1A4D-813A-70CC0E878E33}" destId="{BEA15BF1-B797-EB41-92D3-9DE51D722643}" srcOrd="1" destOrd="0" presId="urn:microsoft.com/office/officeart/2008/layout/AlternatingHexagons"/>
    <dgm:cxn modelId="{C9E43F84-1EC8-4C49-A876-C73BB2A1D118}" type="presParOf" srcId="{B2599354-3E53-1A4D-813A-70CC0E878E33}" destId="{A483F75A-0330-E04E-B155-EFEAD0C9C66B}" srcOrd="2" destOrd="0" presId="urn:microsoft.com/office/officeart/2008/layout/AlternatingHexagons"/>
    <dgm:cxn modelId="{FCEE9533-807B-0741-8789-5A5228C917F5}" type="presParOf" srcId="{B2599354-3E53-1A4D-813A-70CC0E878E33}" destId="{4849D822-3FBF-6B49-8940-53C28B6D1CBF}" srcOrd="3" destOrd="0" presId="urn:microsoft.com/office/officeart/2008/layout/AlternatingHexagons"/>
    <dgm:cxn modelId="{6079E52C-BC16-F943-BD86-45569DAB5C6E}" type="presParOf" srcId="{B2599354-3E53-1A4D-813A-70CC0E878E33}" destId="{D9745AF4-513F-A44E-97C0-3B7F3061F07D}" srcOrd="4" destOrd="0" presId="urn:microsoft.com/office/officeart/2008/layout/AlternatingHexagons"/>
    <dgm:cxn modelId="{CB0473EF-D27A-064F-8CCE-A2FD344EC33B}" type="presParOf" srcId="{9987D1D3-B19E-CD42-9645-C181C1F726A2}" destId="{2E54D88E-E5D6-484B-BB17-A42644F3D3AF}" srcOrd="3" destOrd="0" presId="urn:microsoft.com/office/officeart/2008/layout/AlternatingHexagons"/>
    <dgm:cxn modelId="{84E1785A-80D0-614F-8B32-5AEA9AF04320}" type="presParOf" srcId="{9987D1D3-B19E-CD42-9645-C181C1F726A2}" destId="{7187649B-90EE-E74E-90DB-38BD9FB432E6}" srcOrd="4" destOrd="0" presId="urn:microsoft.com/office/officeart/2008/layout/AlternatingHexagons"/>
    <dgm:cxn modelId="{0BB6217E-0164-214C-8F39-835DCCAF087F}" type="presParOf" srcId="{7187649B-90EE-E74E-90DB-38BD9FB432E6}" destId="{3931F5B7-27F1-2A48-B109-4B7EDC9B6981}" srcOrd="0" destOrd="0" presId="urn:microsoft.com/office/officeart/2008/layout/AlternatingHexagons"/>
    <dgm:cxn modelId="{2B0DBAAD-575E-B342-84FE-C518213A3D70}" type="presParOf" srcId="{7187649B-90EE-E74E-90DB-38BD9FB432E6}" destId="{8FF068F5-A352-CA4B-9E9B-8F897CB5DCF8}" srcOrd="1" destOrd="0" presId="urn:microsoft.com/office/officeart/2008/layout/AlternatingHexagons"/>
    <dgm:cxn modelId="{57C51897-E8A9-7148-B38C-C8A7784D04CD}" type="presParOf" srcId="{7187649B-90EE-E74E-90DB-38BD9FB432E6}" destId="{1C85FE4F-2495-2644-88C5-8DF2DF11727F}" srcOrd="2" destOrd="0" presId="urn:microsoft.com/office/officeart/2008/layout/AlternatingHexagons"/>
    <dgm:cxn modelId="{7ED2E2AC-F8B4-DC42-8C16-7AC636322FA7}" type="presParOf" srcId="{7187649B-90EE-E74E-90DB-38BD9FB432E6}" destId="{5DE8DFD5-A448-F549-8F37-5BCFA3EB78C0}" srcOrd="3" destOrd="0" presId="urn:microsoft.com/office/officeart/2008/layout/AlternatingHexagons"/>
    <dgm:cxn modelId="{EBB463AF-259F-984C-9559-4016BD7A9568}" type="presParOf" srcId="{7187649B-90EE-E74E-90DB-38BD9FB432E6}" destId="{8F01EE93-E49B-1341-AC11-1E3A44506C74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93D02A-1F68-3145-8A50-7897D424D93C}">
      <dsp:nvSpPr>
        <dsp:cNvPr id="0" name=""/>
        <dsp:cNvSpPr/>
      </dsp:nvSpPr>
      <dsp:spPr>
        <a:xfrm rot="5400000">
          <a:off x="2321985" y="116412"/>
          <a:ext cx="1391081" cy="1210240"/>
        </a:xfrm>
        <a:prstGeom prst="hexagon">
          <a:avLst>
            <a:gd name="adj" fmla="val 25000"/>
            <a:gd name="vf" fmla="val 115470"/>
          </a:avLst>
        </a:prstGeom>
        <a:solidFill>
          <a:srgbClr val="A244ED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CCSP</a:t>
          </a:r>
        </a:p>
      </dsp:txBody>
      <dsp:txXfrm rot="-5400000">
        <a:off x="2601001" y="242769"/>
        <a:ext cx="833048" cy="957527"/>
      </dsp:txXfrm>
    </dsp:sp>
    <dsp:sp modelId="{3F08D34D-9926-4A4B-B6BC-505713E2E32E}">
      <dsp:nvSpPr>
        <dsp:cNvPr id="0" name=""/>
        <dsp:cNvSpPr/>
      </dsp:nvSpPr>
      <dsp:spPr>
        <a:xfrm>
          <a:off x="3769127" y="279753"/>
          <a:ext cx="1552446" cy="834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u="none" kern="1200" dirty="0">
            <a:solidFill>
              <a:srgbClr val="A244ED"/>
            </a:solidFill>
          </a:endParaRPr>
        </a:p>
      </dsp:txBody>
      <dsp:txXfrm>
        <a:off x="3769127" y="279753"/>
        <a:ext cx="1552446" cy="834648"/>
      </dsp:txXfrm>
    </dsp:sp>
    <dsp:sp modelId="{26BA583A-1653-6D42-BD79-F498B5591509}">
      <dsp:nvSpPr>
        <dsp:cNvPr id="0" name=""/>
        <dsp:cNvSpPr/>
      </dsp:nvSpPr>
      <dsp:spPr>
        <a:xfrm rot="5400000">
          <a:off x="1012928" y="103573"/>
          <a:ext cx="1391081" cy="1210240"/>
        </a:xfrm>
        <a:prstGeom prst="hexagon">
          <a:avLst>
            <a:gd name="adj" fmla="val 25000"/>
            <a:gd name="vf" fmla="val 115470"/>
          </a:avLst>
        </a:prstGeom>
        <a:solidFill>
          <a:schemeClr val="bg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accent1"/>
              </a:solidFill>
            </a:rPr>
            <a:t>GCDF</a:t>
          </a:r>
          <a:endParaRPr lang="en-US" sz="2900" b="1" kern="1200" dirty="0"/>
        </a:p>
      </dsp:txBody>
      <dsp:txXfrm rot="-5400000">
        <a:off x="1291944" y="229930"/>
        <a:ext cx="833048" cy="957527"/>
      </dsp:txXfrm>
    </dsp:sp>
    <dsp:sp modelId="{8FD12CF1-DB8E-0247-ADBC-3C16FB765E87}">
      <dsp:nvSpPr>
        <dsp:cNvPr id="0" name=""/>
        <dsp:cNvSpPr/>
      </dsp:nvSpPr>
      <dsp:spPr>
        <a:xfrm rot="5400000">
          <a:off x="1663639" y="1272707"/>
          <a:ext cx="1391081" cy="1210240"/>
        </a:xfrm>
        <a:prstGeom prst="hexagon">
          <a:avLst>
            <a:gd name="adj" fmla="val 25000"/>
            <a:gd name="vf" fmla="val 115470"/>
          </a:avLst>
        </a:prstGeom>
        <a:solidFill>
          <a:schemeClr val="bg2">
            <a:lumMod val="75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CMCS</a:t>
          </a:r>
          <a:endParaRPr lang="en-US" sz="2100" kern="1200" dirty="0"/>
        </a:p>
      </dsp:txBody>
      <dsp:txXfrm rot="-5400000">
        <a:off x="1942655" y="1399064"/>
        <a:ext cx="833048" cy="957527"/>
      </dsp:txXfrm>
    </dsp:sp>
    <dsp:sp modelId="{BEA15BF1-B797-EB41-92D3-9DE51D722643}">
      <dsp:nvSpPr>
        <dsp:cNvPr id="0" name=""/>
        <dsp:cNvSpPr/>
      </dsp:nvSpPr>
      <dsp:spPr>
        <a:xfrm>
          <a:off x="313681" y="1460503"/>
          <a:ext cx="1502368" cy="834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745AF4-513F-A44E-97C0-3B7F3061F07D}">
      <dsp:nvSpPr>
        <dsp:cNvPr id="0" name=""/>
        <dsp:cNvSpPr/>
      </dsp:nvSpPr>
      <dsp:spPr>
        <a:xfrm rot="5400000">
          <a:off x="3082768" y="1272707"/>
          <a:ext cx="1391081" cy="1210240"/>
        </a:xfrm>
        <a:prstGeom prst="hexagon">
          <a:avLst>
            <a:gd name="adj" fmla="val 25000"/>
            <a:gd name="vf" fmla="val 115470"/>
          </a:avLst>
        </a:prstGeom>
        <a:solidFill>
          <a:srgbClr val="0155A2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 rot="-5400000">
        <a:off x="3361784" y="1399064"/>
        <a:ext cx="833048" cy="957527"/>
      </dsp:txXfrm>
    </dsp:sp>
    <dsp:sp modelId="{3931F5B7-27F1-2A48-B109-4B7EDC9B6981}">
      <dsp:nvSpPr>
        <dsp:cNvPr id="0" name=""/>
        <dsp:cNvSpPr/>
      </dsp:nvSpPr>
      <dsp:spPr>
        <a:xfrm rot="5400000">
          <a:off x="2330021" y="2448574"/>
          <a:ext cx="1391081" cy="1210240"/>
        </a:xfrm>
        <a:prstGeom prst="hexagon">
          <a:avLst>
            <a:gd name="adj" fmla="val 25000"/>
            <a:gd name="vf" fmla="val 115470"/>
          </a:avLst>
        </a:prstGeom>
        <a:solidFill>
          <a:srgbClr val="00B0F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CCC</a:t>
          </a:r>
        </a:p>
      </dsp:txBody>
      <dsp:txXfrm rot="-5400000">
        <a:off x="2609037" y="2574931"/>
        <a:ext cx="833048" cy="957527"/>
      </dsp:txXfrm>
    </dsp:sp>
    <dsp:sp modelId="{8FF068F5-A352-CA4B-9E9B-8F897CB5DCF8}">
      <dsp:nvSpPr>
        <dsp:cNvPr id="0" name=""/>
        <dsp:cNvSpPr/>
      </dsp:nvSpPr>
      <dsp:spPr>
        <a:xfrm>
          <a:off x="3769127" y="2641253"/>
          <a:ext cx="1552446" cy="834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rgbClr val="FF0000"/>
            </a:solidFill>
          </a:endParaRPr>
        </a:p>
      </dsp:txBody>
      <dsp:txXfrm>
        <a:off x="3769127" y="2641253"/>
        <a:ext cx="1552446" cy="834648"/>
      </dsp:txXfrm>
    </dsp:sp>
    <dsp:sp modelId="{8F01EE93-E49B-1341-AC11-1E3A44506C74}">
      <dsp:nvSpPr>
        <dsp:cNvPr id="0" name=""/>
        <dsp:cNvSpPr/>
      </dsp:nvSpPr>
      <dsp:spPr>
        <a:xfrm rot="5400000">
          <a:off x="1011596" y="2427569"/>
          <a:ext cx="1391081" cy="1210240"/>
        </a:xfrm>
        <a:prstGeom prst="hexagon">
          <a:avLst>
            <a:gd name="adj" fmla="val 25000"/>
            <a:gd name="vf" fmla="val 115470"/>
          </a:avLst>
        </a:prstGeom>
        <a:solidFill>
          <a:schemeClr val="bg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accent1"/>
              </a:solidFill>
            </a:rPr>
            <a:t>CEC</a:t>
          </a:r>
        </a:p>
      </dsp:txBody>
      <dsp:txXfrm rot="-5400000">
        <a:off x="1290612" y="2553926"/>
        <a:ext cx="833048" cy="9575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DD82D55-CED7-1943-8383-7BC34E9CE16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3965DD-E379-0F43-B111-6AC2EB49C80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453E6B-5189-CF42-9248-C7A20EF07A49}" type="datetimeFigureOut">
              <a:rPr lang="en-US" smtClean="0"/>
              <a:t>6/11/19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5D5EC8-429F-DD42-A88F-F1EBD1C0912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B9F899-D7C7-B443-89CF-AF92216CC80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C4685C-C073-504C-8587-115898232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750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6AD5D-729E-D440-A6F3-AA48CD225A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40AD5A-03BA-5048-88D0-C51312D1E1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408E8-3596-9E4A-844F-2C32A600A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6/11/19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459889-757E-3842-A756-D010788C0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584962-E09A-E34F-94DE-FC5BAD732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976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E7D7D-3E10-FA4D-B130-BC668D61B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A4DBA6-BADF-CF43-B406-FF32F5B9AD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75CE52-64B2-1249-BC79-FE241178C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6/11/19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778B8-D6CA-4A46-986C-B4446FB49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A2A1E8-B806-834F-8CFF-3D386969D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207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0B7BC2-C769-6840-A4BE-1782495DF6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A221C4-C328-F84B-8A00-66C59A507A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27B70D-411B-2A49-A94C-DB7DE8B22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6/11/19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A97E3-1BC8-E644-90CD-EC4F68732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EB15A-705F-C749-8C20-9B20A5008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126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8C301-A592-D14A-888B-AE7135765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D5EC0-53EA-1B4B-AB2C-41A714105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FD2215-2453-3A4A-8555-458817E9D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6/11/19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0F1E52-DA37-9844-B45F-5EAA86286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A2110-D4D8-864C-A77A-C80F6EBB4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277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BEF9A-565C-ED49-985D-7C9BBB77F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DFA5BC-AB7B-C446-84F6-E4295DDDE1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F3AF9E-E7E4-F64F-A9F6-1ACFA249B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6/11/19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216FD3-39A7-F84D-95FF-11CED59B5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EFDC1A-6BE1-1246-991B-4B072A89C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14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BD635-90C5-4E48-91FF-74AAB7518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1C0513-DB26-6140-928F-7648A6940B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FCC0A0-37BA-DB48-A807-C1BDE452AA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0FA90A-3798-AC44-A115-6CA920347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6/11/19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D36B1F-789A-A447-A529-63C38BCB5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9A0D50-CF0F-194B-BA74-1213AA00D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949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3DAAE-2617-D145-8825-160525650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606BB1-894D-8048-A156-CFF4E38BB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E05D3B-7DDD-3848-844E-BDBA07605C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246438-B2DA-9D40-8C1A-9819AB1F92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DE1CE8-57DC-4C47-8713-41B19091D1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E01EDB-19BE-9F43-95E9-BA2E07A05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6/11/19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888E62-E2C2-804D-9585-270AFE080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AA044E-BEDD-E740-BF25-8C58AC497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246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6459C-0249-D745-AA13-7795436D1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C2C66C-F483-3D45-A05F-65616BBAE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6/11/19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995385-8F8D-8E4E-A733-2711B4953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C103D9-A397-0849-A7A6-345461EF4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340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B9EB03-AB6B-CB4A-9A8E-3FC5ADE56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6/11/19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6B5048-EF4D-6B48-97C0-584D4E466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900C59-AFFB-A249-AC88-E595909BE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819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E60F8-B4C0-6645-BFE2-E25704049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B1DCD-04D8-964F-8062-181EEFF38A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5F5B89-D008-4E4D-B317-3DA6E2441E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8A1A52-A0CC-5248-ABA8-9D7719B52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6/11/19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A5E760-FDD3-344E-B8AD-8902C2C05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D9141D-368E-B24F-BAA0-23A65CA18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238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92161-86A7-2C49-9231-E260E8CFA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25B353-7FD8-7C4B-A136-4EC009CF1E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B077E-EBED-8A45-90CC-74615F5040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DD402A-51DA-E047-843F-576D76187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6/11/19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6F4BCA-CBF8-A34A-98C5-6AB3B9EBA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957747-2B52-9543-98F4-094ECA939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600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287AFE-EDC8-304B-BB4F-E4ACC2733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E99B51-BD9B-AF4E-AC1D-3030AA8E6A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A8B7C-0881-9A40-BD64-9AE6EC30E1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6/11/19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C4A0A5-F6CC-9B4A-B453-6E25236F8A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65D299-C4E6-1D4F-A161-61B809ABD8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102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pngall.com/arrow-png" TargetMode="External"/><Relationship Id="rId5" Type="http://schemas.openxmlformats.org/officeDocument/2006/relationships/image" Target="../media/image15.png"/><Relationship Id="rId4" Type="http://schemas.openxmlformats.org/officeDocument/2006/relationships/hyperlink" Target="http://commons.wikimedia.org/wiki/File:Aiga_stairs.svg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lovingsunshine.com/2011_09_01_archive.html" TargetMode="Externa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ovingsunshine.com/2011_09_01_archive.html" TargetMode="Externa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geriatricsforcaregivers.net/check-older-adult-for-health-safety-problems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ovingsunshine.com/2011_09_01_archive.html" TargetMode="Externa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55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6CD9AC95-C95B-E44D-BF85-FEF6F03B1B4B}"/>
              </a:ext>
            </a:extLst>
          </p:cNvPr>
          <p:cNvSpPr/>
          <p:nvPr/>
        </p:nvSpPr>
        <p:spPr>
          <a:xfrm>
            <a:off x="0" y="3698817"/>
            <a:ext cx="9144001" cy="16268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BF146A2-1506-6B41-A105-CDF44108DDCB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0063" y="3891776"/>
            <a:ext cx="1485644" cy="131820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E18A3DD-3837-6343-AB92-D297DD78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7168" y="3728884"/>
            <a:ext cx="5287267" cy="1626827"/>
          </a:xfrm>
        </p:spPr>
        <p:txBody>
          <a:bodyPr>
            <a:normAutofit/>
          </a:bodyPr>
          <a:lstStyle/>
          <a:p>
            <a:pPr algn="r"/>
            <a:r>
              <a:rPr lang="en-US" sz="2000" b="1" dirty="0">
                <a:solidFill>
                  <a:srgbClr val="0155A2"/>
                </a:solidFill>
              </a:rPr>
              <a:t>Debra Ruddell, MS,CCC,GCDF</a:t>
            </a:r>
            <a:br>
              <a:rPr lang="en-US" sz="2000" dirty="0">
                <a:solidFill>
                  <a:srgbClr val="0155A2"/>
                </a:solidFill>
              </a:rPr>
            </a:br>
            <a:r>
              <a:rPr lang="en-US" sz="2000" b="1" dirty="0">
                <a:solidFill>
                  <a:srgbClr val="0155A2"/>
                </a:solidFill>
              </a:rPr>
              <a:t>Certified Career Counselor, </a:t>
            </a:r>
            <a:br>
              <a:rPr lang="en-US" sz="2000" b="1" dirty="0">
                <a:solidFill>
                  <a:srgbClr val="0155A2"/>
                </a:solidFill>
              </a:rPr>
            </a:br>
            <a:r>
              <a:rPr lang="en-US" sz="2000" b="1" dirty="0">
                <a:solidFill>
                  <a:srgbClr val="0155A2"/>
                </a:solidFill>
              </a:rPr>
              <a:t>Global Career Development Facilitator</a:t>
            </a:r>
            <a:endParaRPr lang="en-US" sz="2800" dirty="0">
              <a:solidFill>
                <a:srgbClr val="0155A2"/>
              </a:solidFill>
            </a:endParaRPr>
          </a:p>
        </p:txBody>
      </p:sp>
      <p:pic>
        <p:nvPicPr>
          <p:cNvPr id="5" name="Picture 4" descr="new NCDA logo_2018.jpg">
            <a:extLst>
              <a:ext uri="{FF2B5EF4-FFF2-40B4-BE49-F238E27FC236}">
                <a16:creationId xmlns:a16="http://schemas.microsoft.com/office/drawing/2014/main" id="{21221C5C-1C77-3841-AEAA-04B2B31F7B6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5606" y="4207431"/>
            <a:ext cx="2385604" cy="665652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756A135-9442-244A-8C2E-3CDD4A254BA7}"/>
              </a:ext>
            </a:extLst>
          </p:cNvPr>
          <p:cNvSpPr/>
          <p:nvPr/>
        </p:nvSpPr>
        <p:spPr>
          <a:xfrm>
            <a:off x="1683834" y="1395432"/>
            <a:ext cx="595475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Marketing NCDA Credentials </a:t>
            </a:r>
          </a:p>
          <a:p>
            <a:pPr algn="ctr"/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</a:t>
            </a:r>
          </a:p>
          <a:p>
            <a:pPr algn="ctr"/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Higher Education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268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55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screenshot of a cell phone&#10;&#10;Description automatically generated">
            <a:extLst>
              <a:ext uri="{FF2B5EF4-FFF2-40B4-BE49-F238E27FC236}">
                <a16:creationId xmlns:a16="http://schemas.microsoft.com/office/drawing/2014/main" id="{26435BD1-906E-E647-B537-B54037331F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2546" y="2849245"/>
            <a:ext cx="4571144" cy="2789570"/>
          </a:xfrm>
          <a:prstGeom prst="rect">
            <a:avLst/>
          </a:prstGeom>
        </p:spPr>
      </p:pic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5D37CC6D-68A1-D048-9877-8F11CC6CC7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2548" y="190706"/>
            <a:ext cx="4571144" cy="259988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EF43044-7076-5244-970C-87D33B2ABA60}"/>
              </a:ext>
            </a:extLst>
          </p:cNvPr>
          <p:cNvSpPr txBox="1"/>
          <p:nvPr/>
        </p:nvSpPr>
        <p:spPr>
          <a:xfrm>
            <a:off x="273147" y="807916"/>
            <a:ext cx="34276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What do your Graduate Students </a:t>
            </a:r>
            <a:r>
              <a:rPr lang="en-US" sz="2000" b="1" dirty="0">
                <a:solidFill>
                  <a:schemeClr val="bg1"/>
                </a:solidFill>
              </a:rPr>
              <a:t>perceive</a:t>
            </a:r>
            <a:r>
              <a:rPr lang="en-US" sz="2000" dirty="0">
                <a:solidFill>
                  <a:schemeClr val="bg1"/>
                </a:solidFill>
              </a:rPr>
              <a:t> in regard to the NCDA Credentials?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57A2ACA-CC84-4E44-A837-0AF2EA292C8D}"/>
              </a:ext>
            </a:extLst>
          </p:cNvPr>
          <p:cNvSpPr/>
          <p:nvPr/>
        </p:nvSpPr>
        <p:spPr>
          <a:xfrm>
            <a:off x="273147" y="3531773"/>
            <a:ext cx="331754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How can NCDA </a:t>
            </a:r>
            <a:r>
              <a:rPr lang="en-US" sz="2000" b="1" dirty="0">
                <a:solidFill>
                  <a:schemeClr val="bg1"/>
                </a:solidFill>
              </a:rPr>
              <a:t>best assist with marketing</a:t>
            </a:r>
            <a:r>
              <a:rPr lang="en-US" sz="2000" dirty="0">
                <a:solidFill>
                  <a:schemeClr val="bg1"/>
                </a:solidFill>
              </a:rPr>
              <a:t> their Career Credentials to your Graduate Students?</a:t>
            </a:r>
          </a:p>
          <a:p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5FFBFB0-D7A4-104D-90FE-639E46E96C5B}"/>
              </a:ext>
            </a:extLst>
          </p:cNvPr>
          <p:cNvSpPr/>
          <p:nvPr/>
        </p:nvSpPr>
        <p:spPr>
          <a:xfrm>
            <a:off x="20341" y="344907"/>
            <a:ext cx="54213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600" b="1" cap="none" spc="0" dirty="0">
                <a:ln/>
                <a:solidFill>
                  <a:srgbClr val="00BF6F"/>
                </a:solidFill>
                <a:effectLst/>
              </a:rPr>
              <a:t>9.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E0A364F-DF41-CA48-86EC-9E7E184553DA}"/>
              </a:ext>
            </a:extLst>
          </p:cNvPr>
          <p:cNvSpPr/>
          <p:nvPr/>
        </p:nvSpPr>
        <p:spPr>
          <a:xfrm>
            <a:off x="-96678" y="3037455"/>
            <a:ext cx="77617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600" b="1" dirty="0">
                <a:ln/>
                <a:solidFill>
                  <a:srgbClr val="00BF6F"/>
                </a:solidFill>
              </a:rPr>
              <a:t>10</a:t>
            </a:r>
            <a:r>
              <a:rPr lang="en-US" sz="3600" b="1" cap="none" spc="0" dirty="0">
                <a:ln/>
                <a:solidFill>
                  <a:srgbClr val="00BF6F"/>
                </a:solidFill>
                <a:effectLst/>
              </a:rPr>
              <a:t>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F08C11A-E7D2-D74F-9826-9E92230E445E}"/>
              </a:ext>
            </a:extLst>
          </p:cNvPr>
          <p:cNvGrpSpPr/>
          <p:nvPr/>
        </p:nvGrpSpPr>
        <p:grpSpPr>
          <a:xfrm>
            <a:off x="4811827" y="271497"/>
            <a:ext cx="1882732" cy="1864727"/>
            <a:chOff x="4811827" y="271497"/>
            <a:chExt cx="1882732" cy="1864727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8CA531D8-1E5B-6147-91DB-077AF4A6EB52}"/>
                </a:ext>
              </a:extLst>
            </p:cNvPr>
            <p:cNvSpPr txBox="1"/>
            <p:nvPr/>
          </p:nvSpPr>
          <p:spPr>
            <a:xfrm>
              <a:off x="4856955" y="271497"/>
              <a:ext cx="11693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00BF6F"/>
                  </a:solidFill>
                </a:rPr>
                <a:t>12%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6CCE8BA-41AA-3949-863A-ABB9B3D7DE76}"/>
                </a:ext>
              </a:extLst>
            </p:cNvPr>
            <p:cNvSpPr txBox="1"/>
            <p:nvPr/>
          </p:nvSpPr>
          <p:spPr>
            <a:xfrm>
              <a:off x="5098088" y="722974"/>
              <a:ext cx="11693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507CB6"/>
                  </a:solidFill>
                </a:rPr>
                <a:t>18%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8319652-0F98-A040-AE13-0149A2B0DD50}"/>
                </a:ext>
              </a:extLst>
            </p:cNvPr>
            <p:cNvSpPr txBox="1"/>
            <p:nvPr/>
          </p:nvSpPr>
          <p:spPr>
            <a:xfrm>
              <a:off x="4811827" y="1195712"/>
              <a:ext cx="11693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9BE00"/>
                  </a:solidFill>
                </a:rPr>
                <a:t>11%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A096A5E-63B8-4D46-B6E2-38B0A38A4DCF}"/>
                </a:ext>
              </a:extLst>
            </p:cNvPr>
            <p:cNvSpPr txBox="1"/>
            <p:nvPr/>
          </p:nvSpPr>
          <p:spPr>
            <a:xfrm>
              <a:off x="5525172" y="1674559"/>
              <a:ext cx="11693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6BC8CD"/>
                  </a:solidFill>
                </a:rPr>
                <a:t>30%</a:t>
              </a: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D17EE3BF-6E5D-CE40-8E7D-44870D16D02E}"/>
              </a:ext>
            </a:extLst>
          </p:cNvPr>
          <p:cNvSpPr txBox="1"/>
          <p:nvPr/>
        </p:nvSpPr>
        <p:spPr>
          <a:xfrm>
            <a:off x="6694559" y="2930904"/>
            <a:ext cx="1169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F6F"/>
                </a:solidFill>
              </a:rPr>
              <a:t>59%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4FCEB4C-3B59-4442-AD76-DBF6867EDA63}"/>
              </a:ext>
            </a:extLst>
          </p:cNvPr>
          <p:cNvSpPr txBox="1"/>
          <p:nvPr/>
        </p:nvSpPr>
        <p:spPr>
          <a:xfrm>
            <a:off x="4572000" y="3564766"/>
            <a:ext cx="1169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507CB6"/>
                </a:solidFill>
              </a:rPr>
              <a:t>3%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FE09DB0-C6AF-544E-9826-D9C0F8BB5ED4}"/>
              </a:ext>
            </a:extLst>
          </p:cNvPr>
          <p:cNvSpPr txBox="1"/>
          <p:nvPr/>
        </p:nvSpPr>
        <p:spPr>
          <a:xfrm>
            <a:off x="4982332" y="4177462"/>
            <a:ext cx="1169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9BE00"/>
                </a:solidFill>
              </a:rPr>
              <a:t>14%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DA7BEBE-1B04-8C4C-AAFE-745F336A7B4A}"/>
              </a:ext>
            </a:extLst>
          </p:cNvPr>
          <p:cNvSpPr txBox="1"/>
          <p:nvPr/>
        </p:nvSpPr>
        <p:spPr>
          <a:xfrm>
            <a:off x="5374741" y="4823611"/>
            <a:ext cx="1169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BC8CD"/>
                </a:solidFill>
              </a:rPr>
              <a:t>24%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642831E-D272-7941-9D0F-5ED260E297A3}"/>
              </a:ext>
            </a:extLst>
          </p:cNvPr>
          <p:cNvSpPr txBox="1"/>
          <p:nvPr/>
        </p:nvSpPr>
        <p:spPr>
          <a:xfrm>
            <a:off x="5480568" y="2138595"/>
            <a:ext cx="1169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8B4F"/>
                </a:solidFill>
              </a:rPr>
              <a:t>29%</a:t>
            </a:r>
          </a:p>
        </p:txBody>
      </p:sp>
    </p:spTree>
    <p:extLst>
      <p:ext uri="{BB962C8B-B14F-4D97-AF65-F5344CB8AC3E}">
        <p14:creationId xmlns:p14="http://schemas.microsoft.com/office/powerpoint/2010/main" val="21926243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55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D3CC14A0-4797-6240-94F1-A771C5566D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721" y="463423"/>
            <a:ext cx="5016938" cy="24123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EF43044-7076-5244-970C-87D33B2ABA60}"/>
              </a:ext>
            </a:extLst>
          </p:cNvPr>
          <p:cNvSpPr txBox="1"/>
          <p:nvPr/>
        </p:nvSpPr>
        <p:spPr>
          <a:xfrm>
            <a:off x="273147" y="807916"/>
            <a:ext cx="34276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Would there be any interest in partnering with NCDA to promote and provide Internship opportunities, if your program credentials are met?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5FFBFB0-D7A4-104D-90FE-639E46E96C5B}"/>
              </a:ext>
            </a:extLst>
          </p:cNvPr>
          <p:cNvSpPr/>
          <p:nvPr/>
        </p:nvSpPr>
        <p:spPr>
          <a:xfrm>
            <a:off x="-29772" y="289152"/>
            <a:ext cx="77617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600" b="1" dirty="0">
                <a:ln/>
                <a:solidFill>
                  <a:srgbClr val="00BF6F"/>
                </a:solidFill>
              </a:rPr>
              <a:t>11</a:t>
            </a:r>
            <a:r>
              <a:rPr lang="en-US" sz="3600" b="1" cap="none" spc="0" dirty="0">
                <a:ln/>
                <a:solidFill>
                  <a:srgbClr val="00BF6F"/>
                </a:solidFill>
                <a:effectLst/>
              </a:rPr>
              <a:t>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F08C11A-E7D2-D74F-9826-9E92230E445E}"/>
              </a:ext>
            </a:extLst>
          </p:cNvPr>
          <p:cNvGrpSpPr/>
          <p:nvPr/>
        </p:nvGrpSpPr>
        <p:grpSpPr>
          <a:xfrm>
            <a:off x="6206426" y="769081"/>
            <a:ext cx="1569871" cy="1432996"/>
            <a:chOff x="6206426" y="769081"/>
            <a:chExt cx="1569871" cy="1432996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8CA531D8-1E5B-6147-91DB-077AF4A6EB52}"/>
                </a:ext>
              </a:extLst>
            </p:cNvPr>
            <p:cNvSpPr txBox="1"/>
            <p:nvPr/>
          </p:nvSpPr>
          <p:spPr>
            <a:xfrm>
              <a:off x="6606910" y="769081"/>
              <a:ext cx="11693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00BF6F"/>
                  </a:solidFill>
                </a:rPr>
                <a:t>53%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6CCE8BA-41AA-3949-863A-ABB9B3D7DE76}"/>
                </a:ext>
              </a:extLst>
            </p:cNvPr>
            <p:cNvSpPr txBox="1"/>
            <p:nvPr/>
          </p:nvSpPr>
          <p:spPr>
            <a:xfrm>
              <a:off x="6206426" y="1740412"/>
              <a:ext cx="11693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507CB6"/>
                  </a:solidFill>
                </a:rPr>
                <a:t>47%</a:t>
              </a:r>
            </a:p>
          </p:txBody>
        </p:sp>
      </p:grpSp>
      <p:pic>
        <p:nvPicPr>
          <p:cNvPr id="12" name="Picture 11" descr="A close up of a logo&#10;&#10;Description automatically generated">
            <a:extLst>
              <a:ext uri="{FF2B5EF4-FFF2-40B4-BE49-F238E27FC236}">
                <a16:creationId xmlns:a16="http://schemas.microsoft.com/office/drawing/2014/main" id="{4FA156A7-3670-3F4A-89CA-7FA12B19C6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2312125" y="3648567"/>
            <a:ext cx="4443754" cy="1938992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1E6ECA97-15D8-E84B-BA09-35750B2596B5}"/>
              </a:ext>
            </a:extLst>
          </p:cNvPr>
          <p:cNvGrpSpPr/>
          <p:nvPr/>
        </p:nvGrpSpPr>
        <p:grpSpPr>
          <a:xfrm>
            <a:off x="1986974" y="3247596"/>
            <a:ext cx="5738728" cy="2725478"/>
            <a:chOff x="1986974" y="3247596"/>
            <a:chExt cx="5738728" cy="2725478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2929AF1-02FF-CE4F-9036-58F8742A88C1}"/>
                </a:ext>
              </a:extLst>
            </p:cNvPr>
            <p:cNvSpPr txBox="1"/>
            <p:nvPr/>
          </p:nvSpPr>
          <p:spPr>
            <a:xfrm>
              <a:off x="1986974" y="4658786"/>
              <a:ext cx="186795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Graduate </a:t>
              </a:r>
            </a:p>
            <a:p>
              <a:r>
                <a:rPr lang="en-US" dirty="0">
                  <a:solidFill>
                    <a:schemeClr val="bg1"/>
                  </a:solidFill>
                </a:rPr>
                <a:t>Student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0795B07-89BC-FE40-A8DB-B6E409E21EC0}"/>
                </a:ext>
              </a:extLst>
            </p:cNvPr>
            <p:cNvSpPr txBox="1"/>
            <p:nvPr/>
          </p:nvSpPr>
          <p:spPr>
            <a:xfrm>
              <a:off x="3094784" y="4248731"/>
              <a:ext cx="18679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Intern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EC118055-9AEA-DE4F-939C-BAEA8A9D20EC}"/>
                </a:ext>
              </a:extLst>
            </p:cNvPr>
            <p:cNvSpPr txBox="1"/>
            <p:nvPr/>
          </p:nvSpPr>
          <p:spPr>
            <a:xfrm>
              <a:off x="3390584" y="3698013"/>
              <a:ext cx="2362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Career  Professional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C9563D8-2939-5043-88A2-99C54DF5D7E9}"/>
                </a:ext>
              </a:extLst>
            </p:cNvPr>
            <p:cNvSpPr txBox="1"/>
            <p:nvPr/>
          </p:nvSpPr>
          <p:spPr>
            <a:xfrm>
              <a:off x="5284211" y="3247596"/>
              <a:ext cx="24414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Career Consultant</a:t>
              </a:r>
            </a:p>
          </p:txBody>
        </p: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32FDD572-B398-754B-87C4-B39D072C4AF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837473B0-CC2E-450A-ABE3-18F120FF3D39}">
                  <a1611:picAttrSrcUrl xmlns:a1611="http://schemas.microsoft.com/office/drawing/2016/11/main" r:id="rId6"/>
                </a:ext>
              </a:extLst>
            </a:blip>
            <a:stretch>
              <a:fillRect/>
            </a:stretch>
          </p:blipFill>
          <p:spPr>
            <a:xfrm rot="1254741">
              <a:off x="3564117" y="3340640"/>
              <a:ext cx="2909593" cy="2632434"/>
            </a:xfrm>
            <a:prstGeom prst="rect">
              <a:avLst/>
            </a:prstGeom>
          </p:spPr>
        </p:pic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3B012203-79CC-6C40-B7BC-24615635B8D0}"/>
              </a:ext>
            </a:extLst>
          </p:cNvPr>
          <p:cNvSpPr txBox="1"/>
          <p:nvPr/>
        </p:nvSpPr>
        <p:spPr>
          <a:xfrm rot="19423362">
            <a:off x="4838580" y="4456801"/>
            <a:ext cx="20605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Career  Level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04B310F-D2E7-1045-9B73-8ABBBC10269A}"/>
              </a:ext>
            </a:extLst>
          </p:cNvPr>
          <p:cNvSpPr/>
          <p:nvPr/>
        </p:nvSpPr>
        <p:spPr>
          <a:xfrm>
            <a:off x="273147" y="3531773"/>
            <a:ext cx="331754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Additional Comments: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EBB566F-537D-1742-9FFC-E0117F12B6D8}"/>
              </a:ext>
            </a:extLst>
          </p:cNvPr>
          <p:cNvSpPr/>
          <p:nvPr/>
        </p:nvSpPr>
        <p:spPr>
          <a:xfrm>
            <a:off x="0" y="2994741"/>
            <a:ext cx="77617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600" b="1" dirty="0">
                <a:ln/>
                <a:solidFill>
                  <a:srgbClr val="00BF6F"/>
                </a:solidFill>
              </a:rPr>
              <a:t>12</a:t>
            </a:r>
            <a:r>
              <a:rPr lang="en-US" sz="3600" b="1" cap="none" spc="0" dirty="0">
                <a:ln/>
                <a:solidFill>
                  <a:srgbClr val="00BF6F"/>
                </a:solidFill>
                <a:effectLst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403203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55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430910E-D72B-CD47-8438-F01915027C12}"/>
              </a:ext>
            </a:extLst>
          </p:cNvPr>
          <p:cNvSpPr/>
          <p:nvPr/>
        </p:nvSpPr>
        <p:spPr>
          <a:xfrm>
            <a:off x="0" y="3855459"/>
            <a:ext cx="9144000" cy="159265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BF146A2-1506-6B41-A105-CDF44108DDCB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0722" y="3964746"/>
            <a:ext cx="1516566" cy="1339906"/>
          </a:xfrm>
          <a:prstGeom prst="rect">
            <a:avLst/>
          </a:prstGeom>
        </p:spPr>
      </p:pic>
      <p:pic>
        <p:nvPicPr>
          <p:cNvPr id="6" name="Picture 5" descr="new NCDA logo_2018.jpg">
            <a:extLst>
              <a:ext uri="{FF2B5EF4-FFF2-40B4-BE49-F238E27FC236}">
                <a16:creationId xmlns:a16="http://schemas.microsoft.com/office/drawing/2014/main" id="{A6644769-9847-6140-A373-DF73CE7F131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05630" y="4338110"/>
            <a:ext cx="2297151" cy="640971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61FC98D1-B5F3-7B46-AEBC-2375EFAB6963}"/>
              </a:ext>
            </a:extLst>
          </p:cNvPr>
          <p:cNvSpPr txBox="1">
            <a:spLocks/>
          </p:cNvSpPr>
          <p:nvPr/>
        </p:nvSpPr>
        <p:spPr>
          <a:xfrm>
            <a:off x="3656011" y="3993729"/>
            <a:ext cx="5287267" cy="16268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000" b="1" dirty="0">
                <a:solidFill>
                  <a:srgbClr val="0155A2"/>
                </a:solidFill>
              </a:rPr>
              <a:t>Debra Ruddell, MS,CCC,GCDF</a:t>
            </a:r>
            <a:br>
              <a:rPr lang="en-US" sz="2000" dirty="0">
                <a:solidFill>
                  <a:srgbClr val="0155A2"/>
                </a:solidFill>
              </a:rPr>
            </a:br>
            <a:r>
              <a:rPr lang="en-US" sz="2000" b="1" dirty="0">
                <a:solidFill>
                  <a:srgbClr val="0155A2"/>
                </a:solidFill>
              </a:rPr>
              <a:t>Certified Career Counselor, </a:t>
            </a:r>
            <a:br>
              <a:rPr lang="en-US" sz="2000" b="1" dirty="0">
                <a:solidFill>
                  <a:srgbClr val="0155A2"/>
                </a:solidFill>
              </a:rPr>
            </a:br>
            <a:r>
              <a:rPr lang="en-US" sz="2000" b="1" dirty="0">
                <a:solidFill>
                  <a:srgbClr val="0155A2"/>
                </a:solidFill>
              </a:rPr>
              <a:t>Global Career Development Facilitator</a:t>
            </a:r>
            <a:endParaRPr lang="en-US" sz="2800" dirty="0">
              <a:solidFill>
                <a:srgbClr val="0155A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9E85ADA-0C77-2D42-8BFC-3D512BBA98AF}"/>
              </a:ext>
            </a:extLst>
          </p:cNvPr>
          <p:cNvSpPr/>
          <p:nvPr/>
        </p:nvSpPr>
        <p:spPr>
          <a:xfrm>
            <a:off x="287009" y="964978"/>
            <a:ext cx="837687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3088" indent="-512763">
              <a:buAutoNum type="arabicParenR"/>
              <a:tabLst>
                <a:tab pos="49213" algn="l"/>
              </a:tabLst>
            </a:pPr>
            <a:r>
              <a:rPr lang="en-US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venirNext-Regular" panose="020B0503020202020204" pitchFamily="34" charset="0"/>
              </a:rPr>
              <a:t>High interest in learning more about what makes our credentials    unique (compared to others).</a:t>
            </a:r>
          </a:p>
          <a:p>
            <a:pPr marL="573088" indent="-512763">
              <a:buAutoNum type="arabicParenR"/>
              <a:tabLst>
                <a:tab pos="49213" algn="l"/>
              </a:tabLst>
            </a:pPr>
            <a:endParaRPr lang="en-US" b="1" dirty="0">
              <a:solidFill>
                <a:schemeClr val="bg1"/>
              </a:solidFill>
              <a:latin typeface="AvenirNext-Regular" panose="020B0503020202020204" pitchFamily="34" charset="0"/>
            </a:endParaRPr>
          </a:p>
          <a:p>
            <a:pPr marL="573088" indent="-512763">
              <a:buAutoNum type="arabicParenR"/>
              <a:tabLst>
                <a:tab pos="49213" algn="l"/>
              </a:tabLst>
            </a:pPr>
            <a:r>
              <a:rPr lang="en-US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venirNext-Regular" panose="020B0503020202020204" pitchFamily="34" charset="0"/>
              </a:rPr>
              <a:t>Overwhelming response to package a marketing plan just for Higher Ed</a:t>
            </a:r>
            <a:r>
              <a:rPr lang="en-US" b="1" dirty="0">
                <a:solidFill>
                  <a:schemeClr val="bg1"/>
                </a:solidFill>
                <a:latin typeface="AvenirNext-Regular" panose="020B0503020202020204" pitchFamily="34" charset="0"/>
              </a:rPr>
              <a:t>.</a:t>
            </a:r>
          </a:p>
          <a:p>
            <a:pPr marL="573088" indent="-512763">
              <a:buAutoNum type="arabicParenR"/>
              <a:tabLst>
                <a:tab pos="49213" algn="l"/>
              </a:tabLst>
            </a:pPr>
            <a:endParaRPr lang="en-US" b="1" dirty="0">
              <a:solidFill>
                <a:schemeClr val="bg1"/>
              </a:solidFill>
              <a:latin typeface="AvenirNext-Regular" panose="020B0503020202020204" pitchFamily="34" charset="0"/>
            </a:endParaRPr>
          </a:p>
          <a:p>
            <a:pPr marL="573088" indent="-512763">
              <a:buAutoNum type="arabicParenR"/>
              <a:tabLst>
                <a:tab pos="49213" algn="l"/>
              </a:tabLst>
            </a:pPr>
            <a:r>
              <a:rPr lang="en-US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venirNext-Regular" panose="020B0503020202020204" pitchFamily="34" charset="0"/>
              </a:rPr>
              <a:t>Graduate Programs have increasing need for accredited internship opportunities if they knew where the NCDA credentialed counselors worked.</a:t>
            </a:r>
            <a:endParaRPr lang="en-US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F4BA2862-0A50-3D42-B916-D88642A31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009" y="236538"/>
            <a:ext cx="3281869" cy="728440"/>
          </a:xfrm>
        </p:spPr>
        <p:txBody>
          <a:bodyPr/>
          <a:lstStyle/>
          <a:p>
            <a:r>
              <a:rPr lang="en-US" sz="32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Summary</a:t>
            </a:r>
          </a:p>
        </p:txBody>
      </p:sp>
      <p:sp>
        <p:nvSpPr>
          <p:cNvPr id="11" name="Title 6">
            <a:extLst>
              <a:ext uri="{FF2B5EF4-FFF2-40B4-BE49-F238E27FC236}">
                <a16:creationId xmlns:a16="http://schemas.microsoft.com/office/drawing/2014/main" id="{39A25AD7-9EF0-0C45-8C40-FB9EDCB6F7AD}"/>
              </a:ext>
            </a:extLst>
          </p:cNvPr>
          <p:cNvSpPr txBox="1">
            <a:spLocks/>
          </p:cNvSpPr>
          <p:nvPr/>
        </p:nvSpPr>
        <p:spPr>
          <a:xfrm>
            <a:off x="287009" y="3210082"/>
            <a:ext cx="3281869" cy="728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Questions?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119C771-8CE6-ED42-9780-1C88611D6448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flipH="1">
            <a:off x="7858758" y="194368"/>
            <a:ext cx="993080" cy="895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133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55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Hexagon 10">
            <a:extLst>
              <a:ext uri="{FF2B5EF4-FFF2-40B4-BE49-F238E27FC236}">
                <a16:creationId xmlns:a16="http://schemas.microsoft.com/office/drawing/2014/main" id="{05E8773C-6141-CC4C-879C-911BD73EBB0D}"/>
              </a:ext>
            </a:extLst>
          </p:cNvPr>
          <p:cNvSpPr/>
          <p:nvPr/>
        </p:nvSpPr>
        <p:spPr>
          <a:xfrm>
            <a:off x="4476031" y="1751188"/>
            <a:ext cx="4617155" cy="2374263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Hexagon 9">
            <a:extLst>
              <a:ext uri="{FF2B5EF4-FFF2-40B4-BE49-F238E27FC236}">
                <a16:creationId xmlns:a16="http://schemas.microsoft.com/office/drawing/2014/main" id="{F20C8712-6B57-F84E-9D8B-4C2593243157}"/>
              </a:ext>
            </a:extLst>
          </p:cNvPr>
          <p:cNvSpPr/>
          <p:nvPr/>
        </p:nvSpPr>
        <p:spPr>
          <a:xfrm>
            <a:off x="76572" y="1703494"/>
            <a:ext cx="4617155" cy="2421958"/>
          </a:xfrm>
          <a:prstGeom prst="hexagon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66857-AAC1-514B-A142-A9CA68AC03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4635" y="2044522"/>
            <a:ext cx="3886200" cy="18540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What is a credential?</a:t>
            </a:r>
            <a:r>
              <a:rPr lang="en-US" dirty="0">
                <a:solidFill>
                  <a:srgbClr val="0155A2"/>
                </a:solidFill>
              </a:rPr>
              <a:t> </a:t>
            </a:r>
          </a:p>
          <a:p>
            <a:pPr marL="0" indent="0">
              <a:buNone/>
            </a:pPr>
            <a:r>
              <a:rPr lang="en-US" dirty="0">
                <a:solidFill>
                  <a:srgbClr val="0155A2"/>
                </a:solidFill>
              </a:rPr>
              <a:t>A credential represents a formal validation of an individual's qualifications and professional competency in a specific industry.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2A1579-A516-8B43-9E9F-184DADFDE3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63160" y="2056939"/>
            <a:ext cx="4015946" cy="20685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What is the value of a credential?</a:t>
            </a:r>
            <a:r>
              <a:rPr lang="en-US" dirty="0">
                <a:solidFill>
                  <a:srgbClr val="0155A2"/>
                </a:solidFill>
              </a:rPr>
              <a:t> </a:t>
            </a:r>
          </a:p>
          <a:p>
            <a:pPr marL="0" indent="0">
              <a:buNone/>
            </a:pPr>
            <a:r>
              <a:rPr lang="en-US" dirty="0">
                <a:solidFill>
                  <a:srgbClr val="0155A2"/>
                </a:solidFill>
              </a:rPr>
              <a:t>An industry certification ensures that you are proficient in a field, while allowing you to enhance your professional brand.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F43044-7076-5244-970C-87D33B2ABA60}"/>
              </a:ext>
            </a:extLst>
          </p:cNvPr>
          <p:cNvSpPr txBox="1"/>
          <p:nvPr/>
        </p:nvSpPr>
        <p:spPr>
          <a:xfrm>
            <a:off x="1491158" y="700699"/>
            <a:ext cx="61616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The Value of NCDA Credentials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2C0CF34-51E2-1740-9C4F-0705352B00FE}"/>
              </a:ext>
            </a:extLst>
          </p:cNvPr>
          <p:cNvSpPr/>
          <p:nvPr/>
        </p:nvSpPr>
        <p:spPr>
          <a:xfrm>
            <a:off x="773289" y="4312325"/>
            <a:ext cx="75974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Promote your credential(s)  and present your base of knowledge, skills and experience to those you serve.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E958DA0-26AB-434C-AE96-96FC21482128}"/>
              </a:ext>
            </a:extLst>
          </p:cNvPr>
          <p:cNvSpPr txBox="1"/>
          <p:nvPr/>
        </p:nvSpPr>
        <p:spPr>
          <a:xfrm>
            <a:off x="7375426" y="5145529"/>
            <a:ext cx="1361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ncda.org</a:t>
            </a:r>
          </a:p>
        </p:txBody>
      </p:sp>
    </p:spTree>
    <p:extLst>
      <p:ext uri="{BB962C8B-B14F-4D97-AF65-F5344CB8AC3E}">
        <p14:creationId xmlns:p14="http://schemas.microsoft.com/office/powerpoint/2010/main" val="2336969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55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E0CE1AE-9CEB-F143-B33C-12DB8C28685A}"/>
              </a:ext>
            </a:extLst>
          </p:cNvPr>
          <p:cNvGrpSpPr/>
          <p:nvPr/>
        </p:nvGrpSpPr>
        <p:grpSpPr>
          <a:xfrm>
            <a:off x="349836" y="1474620"/>
            <a:ext cx="5007892" cy="3752582"/>
            <a:chOff x="-4698" y="1401338"/>
            <a:chExt cx="5007892" cy="3752582"/>
          </a:xfrm>
        </p:grpSpPr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879C6E42-E7CA-4049-91C3-04062ECC12C3}"/>
                </a:ext>
              </a:extLst>
            </p:cNvPr>
            <p:cNvSpPr/>
            <p:nvPr/>
          </p:nvSpPr>
          <p:spPr>
            <a:xfrm>
              <a:off x="2203782" y="1401338"/>
              <a:ext cx="1210241" cy="1391082"/>
            </a:xfrm>
            <a:custGeom>
              <a:avLst/>
              <a:gdLst>
                <a:gd name="connsiteX0" fmla="*/ 0 w 1391081"/>
                <a:gd name="connsiteY0" fmla="*/ 605120 h 1210240"/>
                <a:gd name="connsiteX1" fmla="*/ 302560 w 1391081"/>
                <a:gd name="connsiteY1" fmla="*/ 0 h 1210240"/>
                <a:gd name="connsiteX2" fmla="*/ 1088521 w 1391081"/>
                <a:gd name="connsiteY2" fmla="*/ 0 h 1210240"/>
                <a:gd name="connsiteX3" fmla="*/ 1391081 w 1391081"/>
                <a:gd name="connsiteY3" fmla="*/ 605120 h 1210240"/>
                <a:gd name="connsiteX4" fmla="*/ 1088521 w 1391081"/>
                <a:gd name="connsiteY4" fmla="*/ 1210240 h 1210240"/>
                <a:gd name="connsiteX5" fmla="*/ 302560 w 1391081"/>
                <a:gd name="connsiteY5" fmla="*/ 1210240 h 1210240"/>
                <a:gd name="connsiteX6" fmla="*/ 0 w 1391081"/>
                <a:gd name="connsiteY6" fmla="*/ 605120 h 1210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1081" h="1210240">
                  <a:moveTo>
                    <a:pt x="695541" y="0"/>
                  </a:moveTo>
                  <a:lnTo>
                    <a:pt x="1391080" y="263227"/>
                  </a:lnTo>
                  <a:lnTo>
                    <a:pt x="1391080" y="947013"/>
                  </a:lnTo>
                  <a:lnTo>
                    <a:pt x="695541" y="1210240"/>
                  </a:lnTo>
                  <a:lnTo>
                    <a:pt x="1" y="947013"/>
                  </a:lnTo>
                  <a:lnTo>
                    <a:pt x="1" y="263227"/>
                  </a:lnTo>
                  <a:lnTo>
                    <a:pt x="695541" y="0"/>
                  </a:lnTo>
                  <a:close/>
                </a:path>
              </a:pathLst>
            </a:custGeom>
            <a:solidFill>
              <a:srgbClr val="A244ED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8606" tIns="296788" rIns="268607" bIns="296787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100" b="1" kern="1200" dirty="0"/>
                <a:t>CCSP</a:t>
              </a: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6B4619C3-CF83-5142-909B-7F46F30CFF9B}"/>
                </a:ext>
              </a:extLst>
            </p:cNvPr>
            <p:cNvSpPr/>
            <p:nvPr/>
          </p:nvSpPr>
          <p:spPr>
            <a:xfrm>
              <a:off x="3450748" y="1679555"/>
              <a:ext cx="1552446" cy="834648"/>
            </a:xfrm>
            <a:custGeom>
              <a:avLst/>
              <a:gdLst>
                <a:gd name="connsiteX0" fmla="*/ 0 w 1552446"/>
                <a:gd name="connsiteY0" fmla="*/ 0 h 834648"/>
                <a:gd name="connsiteX1" fmla="*/ 1552446 w 1552446"/>
                <a:gd name="connsiteY1" fmla="*/ 0 h 834648"/>
                <a:gd name="connsiteX2" fmla="*/ 1552446 w 1552446"/>
                <a:gd name="connsiteY2" fmla="*/ 834648 h 834648"/>
                <a:gd name="connsiteX3" fmla="*/ 0 w 1552446"/>
                <a:gd name="connsiteY3" fmla="*/ 834648 h 834648"/>
                <a:gd name="connsiteX4" fmla="*/ 0 w 1552446"/>
                <a:gd name="connsiteY4" fmla="*/ 0 h 834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52446" h="834648">
                  <a:moveTo>
                    <a:pt x="0" y="0"/>
                  </a:moveTo>
                  <a:lnTo>
                    <a:pt x="1552446" y="0"/>
                  </a:lnTo>
                  <a:lnTo>
                    <a:pt x="1552446" y="834648"/>
                  </a:lnTo>
                  <a:lnTo>
                    <a:pt x="0" y="83464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b="1" u="none" kern="1200" dirty="0">
                  <a:solidFill>
                    <a:srgbClr val="A244ED"/>
                  </a:solidFill>
                </a:rPr>
                <a:t>Certified Career Services Provider</a:t>
              </a:r>
              <a:endParaRPr lang="en-US" sz="1400" u="none" kern="1200" dirty="0">
                <a:solidFill>
                  <a:srgbClr val="A244ED"/>
                </a:solidFill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288498B3-F0F2-414F-9924-40B27C279D25}"/>
                </a:ext>
              </a:extLst>
            </p:cNvPr>
            <p:cNvSpPr/>
            <p:nvPr/>
          </p:nvSpPr>
          <p:spPr>
            <a:xfrm>
              <a:off x="1547748" y="2582088"/>
              <a:ext cx="1210241" cy="1391082"/>
            </a:xfrm>
            <a:custGeom>
              <a:avLst/>
              <a:gdLst>
                <a:gd name="connsiteX0" fmla="*/ 0 w 1391081"/>
                <a:gd name="connsiteY0" fmla="*/ 605120 h 1210240"/>
                <a:gd name="connsiteX1" fmla="*/ 302560 w 1391081"/>
                <a:gd name="connsiteY1" fmla="*/ 0 h 1210240"/>
                <a:gd name="connsiteX2" fmla="*/ 1088521 w 1391081"/>
                <a:gd name="connsiteY2" fmla="*/ 0 h 1210240"/>
                <a:gd name="connsiteX3" fmla="*/ 1391081 w 1391081"/>
                <a:gd name="connsiteY3" fmla="*/ 605120 h 1210240"/>
                <a:gd name="connsiteX4" fmla="*/ 1088521 w 1391081"/>
                <a:gd name="connsiteY4" fmla="*/ 1210240 h 1210240"/>
                <a:gd name="connsiteX5" fmla="*/ 302560 w 1391081"/>
                <a:gd name="connsiteY5" fmla="*/ 1210240 h 1210240"/>
                <a:gd name="connsiteX6" fmla="*/ 0 w 1391081"/>
                <a:gd name="connsiteY6" fmla="*/ 605120 h 1210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1081" h="1210240">
                  <a:moveTo>
                    <a:pt x="695541" y="0"/>
                  </a:moveTo>
                  <a:lnTo>
                    <a:pt x="1391080" y="263227"/>
                  </a:lnTo>
                  <a:lnTo>
                    <a:pt x="1391080" y="947013"/>
                  </a:lnTo>
                  <a:lnTo>
                    <a:pt x="695541" y="1210240"/>
                  </a:lnTo>
                  <a:lnTo>
                    <a:pt x="1" y="947013"/>
                  </a:lnTo>
                  <a:lnTo>
                    <a:pt x="1" y="263227"/>
                  </a:lnTo>
                  <a:lnTo>
                    <a:pt x="695541" y="0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8606" tIns="296788" rIns="268607" bIns="296787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100" b="1" kern="1200" dirty="0"/>
                <a:t>CMCS</a:t>
              </a:r>
              <a:endParaRPr lang="en-US" sz="2100" kern="1200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910753D-C586-1048-824C-9104D49168A4}"/>
                </a:ext>
              </a:extLst>
            </p:cNvPr>
            <p:cNvSpPr/>
            <p:nvPr/>
          </p:nvSpPr>
          <p:spPr>
            <a:xfrm>
              <a:off x="-4698" y="2860305"/>
              <a:ext cx="1502368" cy="834648"/>
            </a:xfrm>
            <a:custGeom>
              <a:avLst/>
              <a:gdLst>
                <a:gd name="connsiteX0" fmla="*/ 0 w 1502368"/>
                <a:gd name="connsiteY0" fmla="*/ 0 h 834648"/>
                <a:gd name="connsiteX1" fmla="*/ 1502368 w 1502368"/>
                <a:gd name="connsiteY1" fmla="*/ 0 h 834648"/>
                <a:gd name="connsiteX2" fmla="*/ 1502368 w 1502368"/>
                <a:gd name="connsiteY2" fmla="*/ 834648 h 834648"/>
                <a:gd name="connsiteX3" fmla="*/ 0 w 1502368"/>
                <a:gd name="connsiteY3" fmla="*/ 834648 h 834648"/>
                <a:gd name="connsiteX4" fmla="*/ 0 w 1502368"/>
                <a:gd name="connsiteY4" fmla="*/ 0 h 834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2368" h="834648">
                  <a:moveTo>
                    <a:pt x="0" y="0"/>
                  </a:moveTo>
                  <a:lnTo>
                    <a:pt x="1502368" y="0"/>
                  </a:lnTo>
                  <a:lnTo>
                    <a:pt x="1502368" y="834648"/>
                  </a:lnTo>
                  <a:lnTo>
                    <a:pt x="0" y="83464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b="1" u="none" kern="1200" dirty="0">
                  <a:solidFill>
                    <a:schemeClr val="bg2"/>
                  </a:solidFill>
                  <a:latin typeface="Calibri" panose="020F0502020204030204"/>
                  <a:ea typeface="+mn-ea"/>
                  <a:cs typeface="+mn-cs"/>
                </a:rPr>
                <a:t>Certified Master of Career Services </a:t>
              </a: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0944D696-8643-7840-BD18-8FBD68A9E469}"/>
                </a:ext>
              </a:extLst>
            </p:cNvPr>
            <p:cNvSpPr/>
            <p:nvPr/>
          </p:nvSpPr>
          <p:spPr>
            <a:xfrm>
              <a:off x="2203782" y="3762838"/>
              <a:ext cx="1210241" cy="1391082"/>
            </a:xfrm>
            <a:custGeom>
              <a:avLst/>
              <a:gdLst>
                <a:gd name="connsiteX0" fmla="*/ 0 w 1391081"/>
                <a:gd name="connsiteY0" fmla="*/ 605120 h 1210240"/>
                <a:gd name="connsiteX1" fmla="*/ 302560 w 1391081"/>
                <a:gd name="connsiteY1" fmla="*/ 0 h 1210240"/>
                <a:gd name="connsiteX2" fmla="*/ 1088521 w 1391081"/>
                <a:gd name="connsiteY2" fmla="*/ 0 h 1210240"/>
                <a:gd name="connsiteX3" fmla="*/ 1391081 w 1391081"/>
                <a:gd name="connsiteY3" fmla="*/ 605120 h 1210240"/>
                <a:gd name="connsiteX4" fmla="*/ 1088521 w 1391081"/>
                <a:gd name="connsiteY4" fmla="*/ 1210240 h 1210240"/>
                <a:gd name="connsiteX5" fmla="*/ 302560 w 1391081"/>
                <a:gd name="connsiteY5" fmla="*/ 1210240 h 1210240"/>
                <a:gd name="connsiteX6" fmla="*/ 0 w 1391081"/>
                <a:gd name="connsiteY6" fmla="*/ 605120 h 1210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1081" h="1210240">
                  <a:moveTo>
                    <a:pt x="695541" y="0"/>
                  </a:moveTo>
                  <a:lnTo>
                    <a:pt x="1391080" y="263227"/>
                  </a:lnTo>
                  <a:lnTo>
                    <a:pt x="1391080" y="947013"/>
                  </a:lnTo>
                  <a:lnTo>
                    <a:pt x="695541" y="1210240"/>
                  </a:lnTo>
                  <a:lnTo>
                    <a:pt x="1" y="947013"/>
                  </a:lnTo>
                  <a:lnTo>
                    <a:pt x="1" y="263227"/>
                  </a:lnTo>
                  <a:lnTo>
                    <a:pt x="695541" y="0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8606" tIns="296788" rIns="268607" bIns="296787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100" b="1" kern="1200" dirty="0"/>
                <a:t>CCC</a:t>
              </a:r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493FDD62-E2EF-4F48-A203-8AB5A7B32F3F}"/>
                </a:ext>
              </a:extLst>
            </p:cNvPr>
            <p:cNvSpPr/>
            <p:nvPr/>
          </p:nvSpPr>
          <p:spPr>
            <a:xfrm>
              <a:off x="3450748" y="4041055"/>
              <a:ext cx="1552446" cy="834648"/>
            </a:xfrm>
            <a:custGeom>
              <a:avLst/>
              <a:gdLst>
                <a:gd name="connsiteX0" fmla="*/ 0 w 1552446"/>
                <a:gd name="connsiteY0" fmla="*/ 0 h 834648"/>
                <a:gd name="connsiteX1" fmla="*/ 1552446 w 1552446"/>
                <a:gd name="connsiteY1" fmla="*/ 0 h 834648"/>
                <a:gd name="connsiteX2" fmla="*/ 1552446 w 1552446"/>
                <a:gd name="connsiteY2" fmla="*/ 834648 h 834648"/>
                <a:gd name="connsiteX3" fmla="*/ 0 w 1552446"/>
                <a:gd name="connsiteY3" fmla="*/ 834648 h 834648"/>
                <a:gd name="connsiteX4" fmla="*/ 0 w 1552446"/>
                <a:gd name="connsiteY4" fmla="*/ 0 h 834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52446" h="834648">
                  <a:moveTo>
                    <a:pt x="0" y="0"/>
                  </a:moveTo>
                  <a:lnTo>
                    <a:pt x="1552446" y="0"/>
                  </a:lnTo>
                  <a:lnTo>
                    <a:pt x="1552446" y="834648"/>
                  </a:lnTo>
                  <a:lnTo>
                    <a:pt x="0" y="83464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b="1" kern="1200" dirty="0">
                  <a:solidFill>
                    <a:srgbClr val="00B0F0"/>
                  </a:solidFill>
                </a:rPr>
                <a:t>Certified Career Counselor </a:t>
              </a:r>
              <a:endParaRPr lang="en-US" sz="1400" kern="1200" dirty="0">
                <a:solidFill>
                  <a:srgbClr val="00B0F0"/>
                </a:solidFill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E5B9AE1-FF2D-444B-A301-2FC0BF7B94F5}"/>
              </a:ext>
            </a:extLst>
          </p:cNvPr>
          <p:cNvGrpSpPr/>
          <p:nvPr/>
        </p:nvGrpSpPr>
        <p:grpSpPr>
          <a:xfrm>
            <a:off x="3162601" y="1474620"/>
            <a:ext cx="5144352" cy="3751638"/>
            <a:chOff x="4075249" y="1401810"/>
            <a:chExt cx="5144352" cy="3751638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4A8B4817-DDC5-C24B-A2B1-77F56558694B}"/>
                </a:ext>
              </a:extLst>
            </p:cNvPr>
            <p:cNvSpPr/>
            <p:nvPr/>
          </p:nvSpPr>
          <p:spPr>
            <a:xfrm>
              <a:off x="6269528" y="1401810"/>
              <a:ext cx="1209937" cy="1390732"/>
            </a:xfrm>
            <a:custGeom>
              <a:avLst/>
              <a:gdLst>
                <a:gd name="connsiteX0" fmla="*/ 0 w 1390731"/>
                <a:gd name="connsiteY0" fmla="*/ 604968 h 1209936"/>
                <a:gd name="connsiteX1" fmla="*/ 302484 w 1390731"/>
                <a:gd name="connsiteY1" fmla="*/ 0 h 1209936"/>
                <a:gd name="connsiteX2" fmla="*/ 1088247 w 1390731"/>
                <a:gd name="connsiteY2" fmla="*/ 0 h 1209936"/>
                <a:gd name="connsiteX3" fmla="*/ 1390731 w 1390731"/>
                <a:gd name="connsiteY3" fmla="*/ 604968 h 1209936"/>
                <a:gd name="connsiteX4" fmla="*/ 1088247 w 1390731"/>
                <a:gd name="connsiteY4" fmla="*/ 1209936 h 1209936"/>
                <a:gd name="connsiteX5" fmla="*/ 302484 w 1390731"/>
                <a:gd name="connsiteY5" fmla="*/ 1209936 h 1209936"/>
                <a:gd name="connsiteX6" fmla="*/ 0 w 1390731"/>
                <a:gd name="connsiteY6" fmla="*/ 604968 h 1209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0731" h="1209936">
                  <a:moveTo>
                    <a:pt x="695366" y="0"/>
                  </a:moveTo>
                  <a:lnTo>
                    <a:pt x="1390730" y="263161"/>
                  </a:lnTo>
                  <a:lnTo>
                    <a:pt x="1390730" y="946775"/>
                  </a:lnTo>
                  <a:lnTo>
                    <a:pt x="695366" y="1209936"/>
                  </a:lnTo>
                  <a:lnTo>
                    <a:pt x="1" y="946775"/>
                  </a:lnTo>
                  <a:lnTo>
                    <a:pt x="1" y="263161"/>
                  </a:lnTo>
                  <a:lnTo>
                    <a:pt x="695366" y="0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4748" tIns="292923" rIns="264749" bIns="292922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b="1" kern="1200" dirty="0"/>
                <a:t>CCSCC</a:t>
              </a: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02C2B52-1CE1-2F4B-B78C-22F699C57E01}"/>
                </a:ext>
              </a:extLst>
            </p:cNvPr>
            <p:cNvSpPr/>
            <p:nvPr/>
          </p:nvSpPr>
          <p:spPr>
            <a:xfrm>
              <a:off x="7520457" y="1655546"/>
              <a:ext cx="1699144" cy="883261"/>
            </a:xfrm>
            <a:custGeom>
              <a:avLst/>
              <a:gdLst>
                <a:gd name="connsiteX0" fmla="*/ 0 w 1699144"/>
                <a:gd name="connsiteY0" fmla="*/ 0 h 883261"/>
                <a:gd name="connsiteX1" fmla="*/ 1699144 w 1699144"/>
                <a:gd name="connsiteY1" fmla="*/ 0 h 883261"/>
                <a:gd name="connsiteX2" fmla="*/ 1699144 w 1699144"/>
                <a:gd name="connsiteY2" fmla="*/ 883261 h 883261"/>
                <a:gd name="connsiteX3" fmla="*/ 0 w 1699144"/>
                <a:gd name="connsiteY3" fmla="*/ 883261 h 883261"/>
                <a:gd name="connsiteX4" fmla="*/ 0 w 1699144"/>
                <a:gd name="connsiteY4" fmla="*/ 0 h 8832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99144" h="883261">
                  <a:moveTo>
                    <a:pt x="0" y="0"/>
                  </a:moveTo>
                  <a:lnTo>
                    <a:pt x="1699144" y="0"/>
                  </a:lnTo>
                  <a:lnTo>
                    <a:pt x="1699144" y="883261"/>
                  </a:lnTo>
                  <a:lnTo>
                    <a:pt x="0" y="8832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155A2"/>
            </a:solidFill>
            <a:ln>
              <a:noFill/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b="1" kern="1200" dirty="0">
                  <a:solidFill>
                    <a:schemeClr val="accent4">
                      <a:lumMod val="60000"/>
                      <a:lumOff val="40000"/>
                    </a:schemeClr>
                  </a:solidFill>
                </a:rPr>
                <a:t>Certified Clinical Supervisor of Career Counseling </a:t>
              </a:r>
              <a:endParaRPr lang="en-US" sz="1400" kern="1200" dirty="0">
                <a:solidFill>
                  <a:schemeClr val="accent4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353166EE-04F2-DA44-AA76-83E0F5A1CAF3}"/>
                </a:ext>
              </a:extLst>
            </p:cNvPr>
            <p:cNvSpPr/>
            <p:nvPr/>
          </p:nvSpPr>
          <p:spPr>
            <a:xfrm>
              <a:off x="5658839" y="2582263"/>
              <a:ext cx="1209937" cy="1390732"/>
            </a:xfrm>
            <a:custGeom>
              <a:avLst/>
              <a:gdLst>
                <a:gd name="connsiteX0" fmla="*/ 0 w 1390731"/>
                <a:gd name="connsiteY0" fmla="*/ 604968 h 1209936"/>
                <a:gd name="connsiteX1" fmla="*/ 302484 w 1390731"/>
                <a:gd name="connsiteY1" fmla="*/ 0 h 1209936"/>
                <a:gd name="connsiteX2" fmla="*/ 1088247 w 1390731"/>
                <a:gd name="connsiteY2" fmla="*/ 0 h 1209936"/>
                <a:gd name="connsiteX3" fmla="*/ 1390731 w 1390731"/>
                <a:gd name="connsiteY3" fmla="*/ 604968 h 1209936"/>
                <a:gd name="connsiteX4" fmla="*/ 1088247 w 1390731"/>
                <a:gd name="connsiteY4" fmla="*/ 1209936 h 1209936"/>
                <a:gd name="connsiteX5" fmla="*/ 302484 w 1390731"/>
                <a:gd name="connsiteY5" fmla="*/ 1209936 h 1209936"/>
                <a:gd name="connsiteX6" fmla="*/ 0 w 1390731"/>
                <a:gd name="connsiteY6" fmla="*/ 604968 h 1209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0731" h="1209936">
                  <a:moveTo>
                    <a:pt x="695366" y="0"/>
                  </a:moveTo>
                  <a:lnTo>
                    <a:pt x="1390730" y="263161"/>
                  </a:lnTo>
                  <a:lnTo>
                    <a:pt x="1390730" y="946775"/>
                  </a:lnTo>
                  <a:lnTo>
                    <a:pt x="695366" y="1209936"/>
                  </a:lnTo>
                  <a:lnTo>
                    <a:pt x="1" y="946775"/>
                  </a:lnTo>
                  <a:lnTo>
                    <a:pt x="1" y="263161"/>
                  </a:lnTo>
                  <a:lnTo>
                    <a:pt x="69536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8558" tIns="296733" rIns="268559" bIns="296732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100" b="1" kern="1200" dirty="0"/>
                <a:t>CCCE</a:t>
              </a:r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B96590E8-0612-5C48-92B9-41D9654E4605}"/>
                </a:ext>
              </a:extLst>
            </p:cNvPr>
            <p:cNvSpPr/>
            <p:nvPr/>
          </p:nvSpPr>
          <p:spPr>
            <a:xfrm>
              <a:off x="4075249" y="2860410"/>
              <a:ext cx="1535619" cy="834438"/>
            </a:xfrm>
            <a:custGeom>
              <a:avLst/>
              <a:gdLst>
                <a:gd name="connsiteX0" fmla="*/ 0 w 1535619"/>
                <a:gd name="connsiteY0" fmla="*/ 0 h 834438"/>
                <a:gd name="connsiteX1" fmla="*/ 1535619 w 1535619"/>
                <a:gd name="connsiteY1" fmla="*/ 0 h 834438"/>
                <a:gd name="connsiteX2" fmla="*/ 1535619 w 1535619"/>
                <a:gd name="connsiteY2" fmla="*/ 834438 h 834438"/>
                <a:gd name="connsiteX3" fmla="*/ 0 w 1535619"/>
                <a:gd name="connsiteY3" fmla="*/ 834438 h 834438"/>
                <a:gd name="connsiteX4" fmla="*/ 0 w 1535619"/>
                <a:gd name="connsiteY4" fmla="*/ 0 h 834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35619" h="834438">
                  <a:moveTo>
                    <a:pt x="0" y="0"/>
                  </a:moveTo>
                  <a:lnTo>
                    <a:pt x="1535619" y="0"/>
                  </a:lnTo>
                  <a:lnTo>
                    <a:pt x="1535619" y="834438"/>
                  </a:lnTo>
                  <a:lnTo>
                    <a:pt x="0" y="834438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b="1" kern="1200" dirty="0">
                  <a:solidFill>
                    <a:srgbClr val="FF8B4F"/>
                  </a:solidFill>
                </a:rPr>
                <a:t>Certified Career Counselor Educator</a:t>
              </a:r>
              <a:r>
                <a:rPr lang="en-US" sz="1300" kern="1200" dirty="0">
                  <a:solidFill>
                    <a:srgbClr val="FFC000"/>
                  </a:solidFill>
                </a:rPr>
                <a:t> </a:t>
              </a:r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F6E1699-EB76-054A-B640-44F8DA6CA71C}"/>
                </a:ext>
              </a:extLst>
            </p:cNvPr>
            <p:cNvSpPr/>
            <p:nvPr/>
          </p:nvSpPr>
          <p:spPr>
            <a:xfrm>
              <a:off x="6306301" y="3762716"/>
              <a:ext cx="1209937" cy="1390732"/>
            </a:xfrm>
            <a:custGeom>
              <a:avLst/>
              <a:gdLst>
                <a:gd name="connsiteX0" fmla="*/ 0 w 1390731"/>
                <a:gd name="connsiteY0" fmla="*/ 604968 h 1209936"/>
                <a:gd name="connsiteX1" fmla="*/ 302484 w 1390731"/>
                <a:gd name="connsiteY1" fmla="*/ 0 h 1209936"/>
                <a:gd name="connsiteX2" fmla="*/ 1088247 w 1390731"/>
                <a:gd name="connsiteY2" fmla="*/ 0 h 1209936"/>
                <a:gd name="connsiteX3" fmla="*/ 1390731 w 1390731"/>
                <a:gd name="connsiteY3" fmla="*/ 604968 h 1209936"/>
                <a:gd name="connsiteX4" fmla="*/ 1088247 w 1390731"/>
                <a:gd name="connsiteY4" fmla="*/ 1209936 h 1209936"/>
                <a:gd name="connsiteX5" fmla="*/ 302484 w 1390731"/>
                <a:gd name="connsiteY5" fmla="*/ 1209936 h 1209936"/>
                <a:gd name="connsiteX6" fmla="*/ 0 w 1390731"/>
                <a:gd name="connsiteY6" fmla="*/ 604968 h 1209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0731" h="1209936">
                  <a:moveTo>
                    <a:pt x="695366" y="0"/>
                  </a:moveTo>
                  <a:lnTo>
                    <a:pt x="1390730" y="263161"/>
                  </a:lnTo>
                  <a:lnTo>
                    <a:pt x="1390730" y="946775"/>
                  </a:lnTo>
                  <a:lnTo>
                    <a:pt x="695366" y="1209936"/>
                  </a:lnTo>
                  <a:lnTo>
                    <a:pt x="1" y="946775"/>
                  </a:lnTo>
                  <a:lnTo>
                    <a:pt x="1" y="263161"/>
                  </a:lnTo>
                  <a:lnTo>
                    <a:pt x="695366" y="0"/>
                  </a:lnTo>
                  <a:close/>
                </a:path>
              </a:pathLst>
            </a:custGeom>
            <a:solidFill>
              <a:srgbClr val="54DFC5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8558" tIns="296733" rIns="268559" bIns="296732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100" b="1" kern="1200" dirty="0"/>
                <a:t>CSDA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F15D059B-8EBE-2642-994E-92D6722278CB}"/>
                </a:ext>
              </a:extLst>
            </p:cNvPr>
            <p:cNvSpPr/>
            <p:nvPr/>
          </p:nvSpPr>
          <p:spPr>
            <a:xfrm>
              <a:off x="7552953" y="4040863"/>
              <a:ext cx="1552056" cy="834438"/>
            </a:xfrm>
            <a:custGeom>
              <a:avLst/>
              <a:gdLst>
                <a:gd name="connsiteX0" fmla="*/ 0 w 1552056"/>
                <a:gd name="connsiteY0" fmla="*/ 0 h 834438"/>
                <a:gd name="connsiteX1" fmla="*/ 1552056 w 1552056"/>
                <a:gd name="connsiteY1" fmla="*/ 0 h 834438"/>
                <a:gd name="connsiteX2" fmla="*/ 1552056 w 1552056"/>
                <a:gd name="connsiteY2" fmla="*/ 834438 h 834438"/>
                <a:gd name="connsiteX3" fmla="*/ 0 w 1552056"/>
                <a:gd name="connsiteY3" fmla="*/ 834438 h 834438"/>
                <a:gd name="connsiteX4" fmla="*/ 0 w 1552056"/>
                <a:gd name="connsiteY4" fmla="*/ 0 h 834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52056" h="834438">
                  <a:moveTo>
                    <a:pt x="0" y="0"/>
                  </a:moveTo>
                  <a:lnTo>
                    <a:pt x="1552056" y="0"/>
                  </a:lnTo>
                  <a:lnTo>
                    <a:pt x="1552056" y="834438"/>
                  </a:lnTo>
                  <a:lnTo>
                    <a:pt x="0" y="834438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b="1" kern="1200" dirty="0">
                  <a:solidFill>
                    <a:srgbClr val="54DFC5"/>
                  </a:solidFill>
                </a:rPr>
                <a:t>Certified School Career Development Advisor</a:t>
              </a:r>
              <a:endParaRPr lang="en-US" sz="1400" kern="1200" dirty="0">
                <a:solidFill>
                  <a:srgbClr val="54DFC5"/>
                </a:solidFill>
              </a:endParaRP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5DB15418-9FE9-934B-8668-65D944F0B76B}"/>
              </a:ext>
            </a:extLst>
          </p:cNvPr>
          <p:cNvSpPr txBox="1"/>
          <p:nvPr/>
        </p:nvSpPr>
        <p:spPr>
          <a:xfrm>
            <a:off x="1491158" y="487798"/>
            <a:ext cx="6161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The </a:t>
            </a:r>
            <a:r>
              <a:rPr lang="en-US" sz="3600" b="1" dirty="0">
                <a:solidFill>
                  <a:schemeClr val="bg1"/>
                </a:solidFill>
              </a:rPr>
              <a:t>ABCs</a:t>
            </a:r>
            <a:r>
              <a:rPr lang="en-US" sz="3200" b="1" dirty="0">
                <a:solidFill>
                  <a:schemeClr val="bg1"/>
                </a:solidFill>
              </a:rPr>
              <a:t> of NCDA Credentialing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B3F8846F-9346-3D4E-86BD-A97F9DAB2AD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flipH="1">
            <a:off x="857587" y="126087"/>
            <a:ext cx="871909" cy="905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660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55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4D51346-09EC-DE47-82F3-252688D823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1778597"/>
              </p:ext>
            </p:extLst>
          </p:nvPr>
        </p:nvGraphicFramePr>
        <p:xfrm>
          <a:off x="1024341" y="1495987"/>
          <a:ext cx="5635256" cy="3755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C9A95477-0E1B-9A44-BD7C-DABC7B8B09CC}"/>
              </a:ext>
            </a:extLst>
          </p:cNvPr>
          <p:cNvGrpSpPr/>
          <p:nvPr/>
        </p:nvGrpSpPr>
        <p:grpSpPr>
          <a:xfrm>
            <a:off x="3474028" y="1421702"/>
            <a:ext cx="5812690" cy="3777764"/>
            <a:chOff x="3070880" y="1435237"/>
            <a:chExt cx="5812690" cy="3777764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E17BFA0C-1DB9-8548-9FC0-D6A9510A4F2F}"/>
                </a:ext>
              </a:extLst>
            </p:cNvPr>
            <p:cNvSpPr/>
            <p:nvPr/>
          </p:nvSpPr>
          <p:spPr>
            <a:xfrm>
              <a:off x="3070880" y="1435237"/>
              <a:ext cx="5812690" cy="3755656"/>
            </a:xfrm>
            <a:prstGeom prst="rect">
              <a:avLst/>
            </a:prstGeom>
            <a:noFill/>
          </p:spPr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69DD3A85-53A6-254D-8709-FEB662206531}"/>
                </a:ext>
              </a:extLst>
            </p:cNvPr>
            <p:cNvSpPr/>
            <p:nvPr/>
          </p:nvSpPr>
          <p:spPr>
            <a:xfrm>
              <a:off x="6895989" y="1690981"/>
              <a:ext cx="1699144" cy="883261"/>
            </a:xfrm>
            <a:custGeom>
              <a:avLst/>
              <a:gdLst>
                <a:gd name="connsiteX0" fmla="*/ 0 w 1699144"/>
                <a:gd name="connsiteY0" fmla="*/ 0 h 883261"/>
                <a:gd name="connsiteX1" fmla="*/ 1699144 w 1699144"/>
                <a:gd name="connsiteY1" fmla="*/ 0 h 883261"/>
                <a:gd name="connsiteX2" fmla="*/ 1699144 w 1699144"/>
                <a:gd name="connsiteY2" fmla="*/ 883261 h 883261"/>
                <a:gd name="connsiteX3" fmla="*/ 0 w 1699144"/>
                <a:gd name="connsiteY3" fmla="*/ 883261 h 883261"/>
                <a:gd name="connsiteX4" fmla="*/ 0 w 1699144"/>
                <a:gd name="connsiteY4" fmla="*/ 0 h 8832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99144" h="883261">
                  <a:moveTo>
                    <a:pt x="0" y="0"/>
                  </a:moveTo>
                  <a:lnTo>
                    <a:pt x="1699144" y="0"/>
                  </a:lnTo>
                  <a:lnTo>
                    <a:pt x="1699144" y="883261"/>
                  </a:lnTo>
                  <a:lnTo>
                    <a:pt x="0" y="88326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400" kern="1200" dirty="0">
                <a:solidFill>
                  <a:srgbClr val="0070C0"/>
                </a:solidFill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5009EB11-E401-DF4A-8464-28C9A419B3B8}"/>
                </a:ext>
              </a:extLst>
            </p:cNvPr>
            <p:cNvSpPr/>
            <p:nvPr/>
          </p:nvSpPr>
          <p:spPr>
            <a:xfrm>
              <a:off x="4338329" y="1437245"/>
              <a:ext cx="1209937" cy="1390732"/>
            </a:xfrm>
            <a:custGeom>
              <a:avLst/>
              <a:gdLst>
                <a:gd name="connsiteX0" fmla="*/ 0 w 1390731"/>
                <a:gd name="connsiteY0" fmla="*/ 604968 h 1209936"/>
                <a:gd name="connsiteX1" fmla="*/ 302484 w 1390731"/>
                <a:gd name="connsiteY1" fmla="*/ 0 h 1209936"/>
                <a:gd name="connsiteX2" fmla="*/ 1088247 w 1390731"/>
                <a:gd name="connsiteY2" fmla="*/ 0 h 1209936"/>
                <a:gd name="connsiteX3" fmla="*/ 1390731 w 1390731"/>
                <a:gd name="connsiteY3" fmla="*/ 604968 h 1209936"/>
                <a:gd name="connsiteX4" fmla="*/ 1088247 w 1390731"/>
                <a:gd name="connsiteY4" fmla="*/ 1209936 h 1209936"/>
                <a:gd name="connsiteX5" fmla="*/ 302484 w 1390731"/>
                <a:gd name="connsiteY5" fmla="*/ 1209936 h 1209936"/>
                <a:gd name="connsiteX6" fmla="*/ 0 w 1390731"/>
                <a:gd name="connsiteY6" fmla="*/ 604968 h 1209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0731" h="1209936">
                  <a:moveTo>
                    <a:pt x="695366" y="0"/>
                  </a:moveTo>
                  <a:lnTo>
                    <a:pt x="1390730" y="263161"/>
                  </a:lnTo>
                  <a:lnTo>
                    <a:pt x="1390730" y="946775"/>
                  </a:lnTo>
                  <a:lnTo>
                    <a:pt x="695366" y="1209936"/>
                  </a:lnTo>
                  <a:lnTo>
                    <a:pt x="1" y="946775"/>
                  </a:lnTo>
                  <a:lnTo>
                    <a:pt x="1" y="263161"/>
                  </a:lnTo>
                  <a:lnTo>
                    <a:pt x="695366" y="0"/>
                  </a:lnTo>
                  <a:close/>
                </a:path>
              </a:pathLst>
            </a:custGeom>
            <a:solidFill>
              <a:srgbClr val="0155A2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88548" tIns="216723" rIns="188549" bIns="216722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600" kern="12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D8BD4E5F-F7BD-7E46-9E96-1366FC0F54BE}"/>
                </a:ext>
              </a:extLst>
            </p:cNvPr>
            <p:cNvSpPr/>
            <p:nvPr/>
          </p:nvSpPr>
          <p:spPr>
            <a:xfrm>
              <a:off x="3680808" y="2685566"/>
              <a:ext cx="1209937" cy="1390732"/>
            </a:xfrm>
            <a:custGeom>
              <a:avLst/>
              <a:gdLst>
                <a:gd name="connsiteX0" fmla="*/ 0 w 1390731"/>
                <a:gd name="connsiteY0" fmla="*/ 604968 h 1209936"/>
                <a:gd name="connsiteX1" fmla="*/ 302484 w 1390731"/>
                <a:gd name="connsiteY1" fmla="*/ 0 h 1209936"/>
                <a:gd name="connsiteX2" fmla="*/ 1088247 w 1390731"/>
                <a:gd name="connsiteY2" fmla="*/ 0 h 1209936"/>
                <a:gd name="connsiteX3" fmla="*/ 1390731 w 1390731"/>
                <a:gd name="connsiteY3" fmla="*/ 604968 h 1209936"/>
                <a:gd name="connsiteX4" fmla="*/ 1088247 w 1390731"/>
                <a:gd name="connsiteY4" fmla="*/ 1209936 h 1209936"/>
                <a:gd name="connsiteX5" fmla="*/ 302484 w 1390731"/>
                <a:gd name="connsiteY5" fmla="*/ 1209936 h 1209936"/>
                <a:gd name="connsiteX6" fmla="*/ 0 w 1390731"/>
                <a:gd name="connsiteY6" fmla="*/ 604968 h 1209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0731" h="1209936">
                  <a:moveTo>
                    <a:pt x="695366" y="0"/>
                  </a:moveTo>
                  <a:lnTo>
                    <a:pt x="1390730" y="263161"/>
                  </a:lnTo>
                  <a:lnTo>
                    <a:pt x="1390730" y="946775"/>
                  </a:lnTo>
                  <a:lnTo>
                    <a:pt x="695366" y="1209936"/>
                  </a:lnTo>
                  <a:lnTo>
                    <a:pt x="1" y="946775"/>
                  </a:lnTo>
                  <a:lnTo>
                    <a:pt x="1" y="263161"/>
                  </a:lnTo>
                  <a:lnTo>
                    <a:pt x="69536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8558" tIns="296733" rIns="268559" bIns="296732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100" b="1" kern="1200" dirty="0"/>
                <a:t>CCCE</a:t>
              </a: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3118BB1C-F26A-D543-B3BF-49B39D5CF2E2}"/>
                </a:ext>
              </a:extLst>
            </p:cNvPr>
            <p:cNvSpPr/>
            <p:nvPr/>
          </p:nvSpPr>
          <p:spPr>
            <a:xfrm>
              <a:off x="3450781" y="2895845"/>
              <a:ext cx="1535619" cy="834438"/>
            </a:xfrm>
            <a:custGeom>
              <a:avLst/>
              <a:gdLst>
                <a:gd name="connsiteX0" fmla="*/ 0 w 1535619"/>
                <a:gd name="connsiteY0" fmla="*/ 0 h 834438"/>
                <a:gd name="connsiteX1" fmla="*/ 1535619 w 1535619"/>
                <a:gd name="connsiteY1" fmla="*/ 0 h 834438"/>
                <a:gd name="connsiteX2" fmla="*/ 1535619 w 1535619"/>
                <a:gd name="connsiteY2" fmla="*/ 834438 h 834438"/>
                <a:gd name="connsiteX3" fmla="*/ 0 w 1535619"/>
                <a:gd name="connsiteY3" fmla="*/ 834438 h 834438"/>
                <a:gd name="connsiteX4" fmla="*/ 0 w 1535619"/>
                <a:gd name="connsiteY4" fmla="*/ 0 h 834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35619" h="834438">
                  <a:moveTo>
                    <a:pt x="0" y="0"/>
                  </a:moveTo>
                  <a:lnTo>
                    <a:pt x="1535619" y="0"/>
                  </a:lnTo>
                  <a:lnTo>
                    <a:pt x="1535619" y="834438"/>
                  </a:lnTo>
                  <a:lnTo>
                    <a:pt x="0" y="83443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marL="0" lvl="0" indent="0" algn="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kern="1200" dirty="0"/>
                <a:t> </a:t>
              </a:r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3AC8931B-13BF-2B47-B8B9-BE381A67185A}"/>
                </a:ext>
              </a:extLst>
            </p:cNvPr>
            <p:cNvSpPr/>
            <p:nvPr/>
          </p:nvSpPr>
          <p:spPr>
            <a:xfrm>
              <a:off x="6298245" y="2629152"/>
              <a:ext cx="1209937" cy="1390732"/>
            </a:xfrm>
            <a:custGeom>
              <a:avLst/>
              <a:gdLst>
                <a:gd name="connsiteX0" fmla="*/ 0 w 1390731"/>
                <a:gd name="connsiteY0" fmla="*/ 604968 h 1209936"/>
                <a:gd name="connsiteX1" fmla="*/ 302484 w 1390731"/>
                <a:gd name="connsiteY1" fmla="*/ 0 h 1209936"/>
                <a:gd name="connsiteX2" fmla="*/ 1088247 w 1390731"/>
                <a:gd name="connsiteY2" fmla="*/ 0 h 1209936"/>
                <a:gd name="connsiteX3" fmla="*/ 1390731 w 1390731"/>
                <a:gd name="connsiteY3" fmla="*/ 604968 h 1209936"/>
                <a:gd name="connsiteX4" fmla="*/ 1088247 w 1390731"/>
                <a:gd name="connsiteY4" fmla="*/ 1209936 h 1209936"/>
                <a:gd name="connsiteX5" fmla="*/ 302484 w 1390731"/>
                <a:gd name="connsiteY5" fmla="*/ 1209936 h 1209936"/>
                <a:gd name="connsiteX6" fmla="*/ 0 w 1390731"/>
                <a:gd name="connsiteY6" fmla="*/ 604968 h 1209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0731" h="1209936">
                  <a:moveTo>
                    <a:pt x="695366" y="0"/>
                  </a:moveTo>
                  <a:lnTo>
                    <a:pt x="1390730" y="263161"/>
                  </a:lnTo>
                  <a:lnTo>
                    <a:pt x="1390730" y="946775"/>
                  </a:lnTo>
                  <a:lnTo>
                    <a:pt x="695366" y="1209936"/>
                  </a:lnTo>
                  <a:lnTo>
                    <a:pt x="1" y="946775"/>
                  </a:lnTo>
                  <a:lnTo>
                    <a:pt x="1" y="263161"/>
                  </a:lnTo>
                  <a:lnTo>
                    <a:pt x="69536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88548" tIns="216723" rIns="188549" bIns="216722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600" kern="1200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57C329B7-9D63-1A4A-9DA6-42FF154D94AB}"/>
                </a:ext>
              </a:extLst>
            </p:cNvPr>
            <p:cNvSpPr/>
            <p:nvPr/>
          </p:nvSpPr>
          <p:spPr>
            <a:xfrm>
              <a:off x="4996212" y="2655937"/>
              <a:ext cx="1209937" cy="1390732"/>
            </a:xfrm>
            <a:custGeom>
              <a:avLst/>
              <a:gdLst>
                <a:gd name="connsiteX0" fmla="*/ 0 w 1390731"/>
                <a:gd name="connsiteY0" fmla="*/ 604968 h 1209936"/>
                <a:gd name="connsiteX1" fmla="*/ 302484 w 1390731"/>
                <a:gd name="connsiteY1" fmla="*/ 0 h 1209936"/>
                <a:gd name="connsiteX2" fmla="*/ 1088247 w 1390731"/>
                <a:gd name="connsiteY2" fmla="*/ 0 h 1209936"/>
                <a:gd name="connsiteX3" fmla="*/ 1390731 w 1390731"/>
                <a:gd name="connsiteY3" fmla="*/ 604968 h 1209936"/>
                <a:gd name="connsiteX4" fmla="*/ 1088247 w 1390731"/>
                <a:gd name="connsiteY4" fmla="*/ 1209936 h 1209936"/>
                <a:gd name="connsiteX5" fmla="*/ 302484 w 1390731"/>
                <a:gd name="connsiteY5" fmla="*/ 1209936 h 1209936"/>
                <a:gd name="connsiteX6" fmla="*/ 0 w 1390731"/>
                <a:gd name="connsiteY6" fmla="*/ 604968 h 1209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0731" h="1209936">
                  <a:moveTo>
                    <a:pt x="695366" y="0"/>
                  </a:moveTo>
                  <a:lnTo>
                    <a:pt x="1390730" y="263161"/>
                  </a:lnTo>
                  <a:lnTo>
                    <a:pt x="1390730" y="946775"/>
                  </a:lnTo>
                  <a:lnTo>
                    <a:pt x="695366" y="1209936"/>
                  </a:lnTo>
                  <a:lnTo>
                    <a:pt x="1" y="946775"/>
                  </a:lnTo>
                  <a:lnTo>
                    <a:pt x="1" y="263161"/>
                  </a:lnTo>
                  <a:lnTo>
                    <a:pt x="695366" y="0"/>
                  </a:lnTo>
                  <a:close/>
                </a:path>
              </a:pathLst>
            </a:custGeom>
            <a:solidFill>
              <a:srgbClr val="54DFC5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8558" tIns="296733" rIns="268559" bIns="296732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100" b="1" kern="1200" dirty="0"/>
                <a:t>CSDA</a:t>
              </a: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1F2C5F58-7616-1F43-A15F-03E59AE5D2BF}"/>
                </a:ext>
              </a:extLst>
            </p:cNvPr>
            <p:cNvSpPr/>
            <p:nvPr/>
          </p:nvSpPr>
          <p:spPr>
            <a:xfrm>
              <a:off x="6928485" y="4076298"/>
              <a:ext cx="1552056" cy="834438"/>
            </a:xfrm>
            <a:custGeom>
              <a:avLst/>
              <a:gdLst>
                <a:gd name="connsiteX0" fmla="*/ 0 w 1552056"/>
                <a:gd name="connsiteY0" fmla="*/ 0 h 834438"/>
                <a:gd name="connsiteX1" fmla="*/ 1552056 w 1552056"/>
                <a:gd name="connsiteY1" fmla="*/ 0 h 834438"/>
                <a:gd name="connsiteX2" fmla="*/ 1552056 w 1552056"/>
                <a:gd name="connsiteY2" fmla="*/ 834438 h 834438"/>
                <a:gd name="connsiteX3" fmla="*/ 0 w 1552056"/>
                <a:gd name="connsiteY3" fmla="*/ 834438 h 834438"/>
                <a:gd name="connsiteX4" fmla="*/ 0 w 1552056"/>
                <a:gd name="connsiteY4" fmla="*/ 0 h 834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52056" h="834438">
                  <a:moveTo>
                    <a:pt x="0" y="0"/>
                  </a:moveTo>
                  <a:lnTo>
                    <a:pt x="1552056" y="0"/>
                  </a:lnTo>
                  <a:lnTo>
                    <a:pt x="1552056" y="834438"/>
                  </a:lnTo>
                  <a:lnTo>
                    <a:pt x="0" y="83443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400" kern="1200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D61AFF62-D37D-0143-BCF0-2B3B91DE1F03}"/>
                </a:ext>
              </a:extLst>
            </p:cNvPr>
            <p:cNvSpPr/>
            <p:nvPr/>
          </p:nvSpPr>
          <p:spPr>
            <a:xfrm>
              <a:off x="4364919" y="3822269"/>
              <a:ext cx="1209937" cy="1390732"/>
            </a:xfrm>
            <a:custGeom>
              <a:avLst/>
              <a:gdLst>
                <a:gd name="connsiteX0" fmla="*/ 0 w 1390731"/>
                <a:gd name="connsiteY0" fmla="*/ 604968 h 1209936"/>
                <a:gd name="connsiteX1" fmla="*/ 302484 w 1390731"/>
                <a:gd name="connsiteY1" fmla="*/ 0 h 1209936"/>
                <a:gd name="connsiteX2" fmla="*/ 1088247 w 1390731"/>
                <a:gd name="connsiteY2" fmla="*/ 0 h 1209936"/>
                <a:gd name="connsiteX3" fmla="*/ 1390731 w 1390731"/>
                <a:gd name="connsiteY3" fmla="*/ 604968 h 1209936"/>
                <a:gd name="connsiteX4" fmla="*/ 1088247 w 1390731"/>
                <a:gd name="connsiteY4" fmla="*/ 1209936 h 1209936"/>
                <a:gd name="connsiteX5" fmla="*/ 302484 w 1390731"/>
                <a:gd name="connsiteY5" fmla="*/ 1209936 h 1209936"/>
                <a:gd name="connsiteX6" fmla="*/ 0 w 1390731"/>
                <a:gd name="connsiteY6" fmla="*/ 604968 h 1209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0731" h="1209936">
                  <a:moveTo>
                    <a:pt x="695366" y="0"/>
                  </a:moveTo>
                  <a:lnTo>
                    <a:pt x="1390730" y="263161"/>
                  </a:lnTo>
                  <a:lnTo>
                    <a:pt x="1390730" y="946775"/>
                  </a:lnTo>
                  <a:lnTo>
                    <a:pt x="695366" y="1209936"/>
                  </a:lnTo>
                  <a:lnTo>
                    <a:pt x="1" y="946775"/>
                  </a:lnTo>
                  <a:lnTo>
                    <a:pt x="1" y="263161"/>
                  </a:lnTo>
                  <a:lnTo>
                    <a:pt x="69536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88548" tIns="216723" rIns="188549" bIns="216722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dirty="0">
                  <a:solidFill>
                    <a:schemeClr val="accent1"/>
                  </a:solidFill>
                </a:rPr>
                <a:t>BCC</a:t>
              </a:r>
              <a:endParaRPr lang="en-US" sz="2000" b="1" kern="1200" dirty="0">
                <a:solidFill>
                  <a:schemeClr val="accent1"/>
                </a:solidFill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27FEBEF1-5031-2347-BBC8-9FA1F930E0BF}"/>
                </a:ext>
              </a:extLst>
            </p:cNvPr>
            <p:cNvSpPr/>
            <p:nvPr/>
          </p:nvSpPr>
          <p:spPr>
            <a:xfrm>
              <a:off x="4338328" y="1511327"/>
              <a:ext cx="1209937" cy="1390732"/>
            </a:xfrm>
            <a:custGeom>
              <a:avLst/>
              <a:gdLst>
                <a:gd name="connsiteX0" fmla="*/ 0 w 1390731"/>
                <a:gd name="connsiteY0" fmla="*/ 604968 h 1209936"/>
                <a:gd name="connsiteX1" fmla="*/ 302484 w 1390731"/>
                <a:gd name="connsiteY1" fmla="*/ 0 h 1209936"/>
                <a:gd name="connsiteX2" fmla="*/ 1088247 w 1390731"/>
                <a:gd name="connsiteY2" fmla="*/ 0 h 1209936"/>
                <a:gd name="connsiteX3" fmla="*/ 1390731 w 1390731"/>
                <a:gd name="connsiteY3" fmla="*/ 604968 h 1209936"/>
                <a:gd name="connsiteX4" fmla="*/ 1088247 w 1390731"/>
                <a:gd name="connsiteY4" fmla="*/ 1209936 h 1209936"/>
                <a:gd name="connsiteX5" fmla="*/ 302484 w 1390731"/>
                <a:gd name="connsiteY5" fmla="*/ 1209936 h 1209936"/>
                <a:gd name="connsiteX6" fmla="*/ 0 w 1390731"/>
                <a:gd name="connsiteY6" fmla="*/ 604968 h 1209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0731" h="1209936">
                  <a:moveTo>
                    <a:pt x="695366" y="0"/>
                  </a:moveTo>
                  <a:lnTo>
                    <a:pt x="1390730" y="263161"/>
                  </a:lnTo>
                  <a:lnTo>
                    <a:pt x="1390730" y="946775"/>
                  </a:lnTo>
                  <a:lnTo>
                    <a:pt x="695366" y="1209936"/>
                  </a:lnTo>
                  <a:lnTo>
                    <a:pt x="1" y="946775"/>
                  </a:lnTo>
                  <a:lnTo>
                    <a:pt x="1" y="263161"/>
                  </a:lnTo>
                  <a:lnTo>
                    <a:pt x="695366" y="0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4748" tIns="292923" rIns="264749" bIns="292922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b="1" kern="1200" dirty="0"/>
                <a:t>CCSCC</a:t>
              </a:r>
            </a:p>
          </p:txBody>
        </p:sp>
      </p:grpSp>
      <p:sp>
        <p:nvSpPr>
          <p:cNvPr id="18" name="Freeform 17">
            <a:extLst>
              <a:ext uri="{FF2B5EF4-FFF2-40B4-BE49-F238E27FC236}">
                <a16:creationId xmlns:a16="http://schemas.microsoft.com/office/drawing/2014/main" id="{22CA92F2-3141-8845-9AF3-836C729E9FF3}"/>
              </a:ext>
            </a:extLst>
          </p:cNvPr>
          <p:cNvSpPr/>
          <p:nvPr/>
        </p:nvSpPr>
        <p:spPr>
          <a:xfrm>
            <a:off x="7327508" y="1468560"/>
            <a:ext cx="1209937" cy="1390732"/>
          </a:xfrm>
          <a:custGeom>
            <a:avLst/>
            <a:gdLst>
              <a:gd name="connsiteX0" fmla="*/ 0 w 1390731"/>
              <a:gd name="connsiteY0" fmla="*/ 604968 h 1209936"/>
              <a:gd name="connsiteX1" fmla="*/ 302484 w 1390731"/>
              <a:gd name="connsiteY1" fmla="*/ 0 h 1209936"/>
              <a:gd name="connsiteX2" fmla="*/ 1088247 w 1390731"/>
              <a:gd name="connsiteY2" fmla="*/ 0 h 1209936"/>
              <a:gd name="connsiteX3" fmla="*/ 1390731 w 1390731"/>
              <a:gd name="connsiteY3" fmla="*/ 604968 h 1209936"/>
              <a:gd name="connsiteX4" fmla="*/ 1088247 w 1390731"/>
              <a:gd name="connsiteY4" fmla="*/ 1209936 h 1209936"/>
              <a:gd name="connsiteX5" fmla="*/ 302484 w 1390731"/>
              <a:gd name="connsiteY5" fmla="*/ 1209936 h 1209936"/>
              <a:gd name="connsiteX6" fmla="*/ 0 w 1390731"/>
              <a:gd name="connsiteY6" fmla="*/ 604968 h 120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90731" h="1209936">
                <a:moveTo>
                  <a:pt x="695366" y="0"/>
                </a:moveTo>
                <a:lnTo>
                  <a:pt x="1390730" y="263161"/>
                </a:lnTo>
                <a:lnTo>
                  <a:pt x="1390730" y="946775"/>
                </a:lnTo>
                <a:lnTo>
                  <a:pt x="695366" y="1209936"/>
                </a:lnTo>
                <a:lnTo>
                  <a:pt x="1" y="946775"/>
                </a:lnTo>
                <a:lnTo>
                  <a:pt x="1" y="263161"/>
                </a:lnTo>
                <a:lnTo>
                  <a:pt x="69536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8548" tIns="216723" rIns="188549" bIns="216722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b="1" kern="1200" dirty="0">
                <a:solidFill>
                  <a:schemeClr val="accent1"/>
                </a:solidFill>
              </a:rPr>
              <a:t>ICCC</a:t>
            </a:r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6DFF929F-8104-1E45-910E-8A6F0C8053EF}"/>
              </a:ext>
            </a:extLst>
          </p:cNvPr>
          <p:cNvSpPr/>
          <p:nvPr/>
        </p:nvSpPr>
        <p:spPr>
          <a:xfrm>
            <a:off x="6034846" y="1468560"/>
            <a:ext cx="1209937" cy="1390732"/>
          </a:xfrm>
          <a:custGeom>
            <a:avLst/>
            <a:gdLst>
              <a:gd name="connsiteX0" fmla="*/ 0 w 1390731"/>
              <a:gd name="connsiteY0" fmla="*/ 604968 h 1209936"/>
              <a:gd name="connsiteX1" fmla="*/ 302484 w 1390731"/>
              <a:gd name="connsiteY1" fmla="*/ 0 h 1209936"/>
              <a:gd name="connsiteX2" fmla="*/ 1088247 w 1390731"/>
              <a:gd name="connsiteY2" fmla="*/ 0 h 1209936"/>
              <a:gd name="connsiteX3" fmla="*/ 1390731 w 1390731"/>
              <a:gd name="connsiteY3" fmla="*/ 604968 h 1209936"/>
              <a:gd name="connsiteX4" fmla="*/ 1088247 w 1390731"/>
              <a:gd name="connsiteY4" fmla="*/ 1209936 h 1209936"/>
              <a:gd name="connsiteX5" fmla="*/ 302484 w 1390731"/>
              <a:gd name="connsiteY5" fmla="*/ 1209936 h 1209936"/>
              <a:gd name="connsiteX6" fmla="*/ 0 w 1390731"/>
              <a:gd name="connsiteY6" fmla="*/ 604968 h 120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90731" h="1209936">
                <a:moveTo>
                  <a:pt x="695366" y="0"/>
                </a:moveTo>
                <a:lnTo>
                  <a:pt x="1390730" y="263161"/>
                </a:lnTo>
                <a:lnTo>
                  <a:pt x="1390730" y="946775"/>
                </a:lnTo>
                <a:lnTo>
                  <a:pt x="695366" y="1209936"/>
                </a:lnTo>
                <a:lnTo>
                  <a:pt x="1" y="946775"/>
                </a:lnTo>
                <a:lnTo>
                  <a:pt x="1" y="263161"/>
                </a:lnTo>
                <a:lnTo>
                  <a:pt x="69536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8548" tIns="216723" rIns="188549" bIns="216722" numCol="1" spcCol="1270" anchor="ctr" anchorCtr="0">
            <a:noAutofit/>
          </a:bodyPr>
          <a:lstStyle/>
          <a:p>
            <a:pPr lvl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b="1" dirty="0">
                <a:solidFill>
                  <a:schemeClr val="accent1"/>
                </a:solidFill>
              </a:rPr>
              <a:t> Ph.D.</a:t>
            </a:r>
            <a:endParaRPr lang="en-US" sz="2000" b="1" kern="1200" dirty="0">
              <a:solidFill>
                <a:schemeClr val="accent1"/>
              </a:solidFill>
            </a:endParaRPr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5129F52C-4F12-F345-B3C0-E8BF5FD5BFF3}"/>
              </a:ext>
            </a:extLst>
          </p:cNvPr>
          <p:cNvSpPr/>
          <p:nvPr/>
        </p:nvSpPr>
        <p:spPr>
          <a:xfrm>
            <a:off x="840558" y="3818194"/>
            <a:ext cx="1209937" cy="1390732"/>
          </a:xfrm>
          <a:custGeom>
            <a:avLst/>
            <a:gdLst>
              <a:gd name="connsiteX0" fmla="*/ 0 w 1390731"/>
              <a:gd name="connsiteY0" fmla="*/ 604968 h 1209936"/>
              <a:gd name="connsiteX1" fmla="*/ 302484 w 1390731"/>
              <a:gd name="connsiteY1" fmla="*/ 0 h 1209936"/>
              <a:gd name="connsiteX2" fmla="*/ 1088247 w 1390731"/>
              <a:gd name="connsiteY2" fmla="*/ 0 h 1209936"/>
              <a:gd name="connsiteX3" fmla="*/ 1390731 w 1390731"/>
              <a:gd name="connsiteY3" fmla="*/ 604968 h 1209936"/>
              <a:gd name="connsiteX4" fmla="*/ 1088247 w 1390731"/>
              <a:gd name="connsiteY4" fmla="*/ 1209936 h 1209936"/>
              <a:gd name="connsiteX5" fmla="*/ 302484 w 1390731"/>
              <a:gd name="connsiteY5" fmla="*/ 1209936 h 1209936"/>
              <a:gd name="connsiteX6" fmla="*/ 0 w 1390731"/>
              <a:gd name="connsiteY6" fmla="*/ 604968 h 120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90731" h="1209936">
                <a:moveTo>
                  <a:pt x="695366" y="0"/>
                </a:moveTo>
                <a:lnTo>
                  <a:pt x="1390730" y="263161"/>
                </a:lnTo>
                <a:lnTo>
                  <a:pt x="1390730" y="946775"/>
                </a:lnTo>
                <a:lnTo>
                  <a:pt x="695366" y="1209936"/>
                </a:lnTo>
                <a:lnTo>
                  <a:pt x="1" y="946775"/>
                </a:lnTo>
                <a:lnTo>
                  <a:pt x="1" y="263161"/>
                </a:lnTo>
                <a:lnTo>
                  <a:pt x="69536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8548" tIns="216723" rIns="188549" bIns="216722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b="1" kern="1200" dirty="0">
                <a:solidFill>
                  <a:schemeClr val="accent1"/>
                </a:solidFill>
              </a:rPr>
              <a:t>MCC</a:t>
            </a:r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9B49B316-E48D-C345-8867-52F5C6C4A5ED}"/>
              </a:ext>
            </a:extLst>
          </p:cNvPr>
          <p:cNvSpPr/>
          <p:nvPr/>
        </p:nvSpPr>
        <p:spPr>
          <a:xfrm>
            <a:off x="807751" y="1468560"/>
            <a:ext cx="1209937" cy="1390732"/>
          </a:xfrm>
          <a:custGeom>
            <a:avLst/>
            <a:gdLst>
              <a:gd name="connsiteX0" fmla="*/ 0 w 1390731"/>
              <a:gd name="connsiteY0" fmla="*/ 604968 h 1209936"/>
              <a:gd name="connsiteX1" fmla="*/ 302484 w 1390731"/>
              <a:gd name="connsiteY1" fmla="*/ 0 h 1209936"/>
              <a:gd name="connsiteX2" fmla="*/ 1088247 w 1390731"/>
              <a:gd name="connsiteY2" fmla="*/ 0 h 1209936"/>
              <a:gd name="connsiteX3" fmla="*/ 1390731 w 1390731"/>
              <a:gd name="connsiteY3" fmla="*/ 604968 h 1209936"/>
              <a:gd name="connsiteX4" fmla="*/ 1088247 w 1390731"/>
              <a:gd name="connsiteY4" fmla="*/ 1209936 h 1209936"/>
              <a:gd name="connsiteX5" fmla="*/ 302484 w 1390731"/>
              <a:gd name="connsiteY5" fmla="*/ 1209936 h 1209936"/>
              <a:gd name="connsiteX6" fmla="*/ 0 w 1390731"/>
              <a:gd name="connsiteY6" fmla="*/ 604968 h 120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90731" h="1209936">
                <a:moveTo>
                  <a:pt x="695366" y="0"/>
                </a:moveTo>
                <a:lnTo>
                  <a:pt x="1390730" y="263161"/>
                </a:lnTo>
                <a:lnTo>
                  <a:pt x="1390730" y="946775"/>
                </a:lnTo>
                <a:lnTo>
                  <a:pt x="695366" y="1209936"/>
                </a:lnTo>
                <a:lnTo>
                  <a:pt x="1" y="946775"/>
                </a:lnTo>
                <a:lnTo>
                  <a:pt x="1" y="263161"/>
                </a:lnTo>
                <a:lnTo>
                  <a:pt x="69536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8548" tIns="216723" rIns="188549" bIns="216722" numCol="1" spcCol="1270" anchor="ctr" anchorCtr="0">
            <a:noAutofit/>
          </a:bodyPr>
          <a:lstStyle/>
          <a:p>
            <a:pPr lvl="0" algn="ctr"/>
            <a:r>
              <a:rPr lang="en-US" sz="2000" b="1" dirty="0">
                <a:solidFill>
                  <a:schemeClr val="accent1"/>
                </a:solidFill>
              </a:rPr>
              <a:t>NCC</a:t>
            </a:r>
            <a:endParaRPr lang="en-US" sz="2000" b="1" dirty="0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51FCA7D3-7FA7-E04E-8EC2-69ED9282ED3B}"/>
              </a:ext>
            </a:extLst>
          </p:cNvPr>
          <p:cNvSpPr/>
          <p:nvPr/>
        </p:nvSpPr>
        <p:spPr>
          <a:xfrm>
            <a:off x="1468769" y="2651022"/>
            <a:ext cx="1209937" cy="1390732"/>
          </a:xfrm>
          <a:custGeom>
            <a:avLst/>
            <a:gdLst>
              <a:gd name="connsiteX0" fmla="*/ 0 w 1390731"/>
              <a:gd name="connsiteY0" fmla="*/ 604968 h 1209936"/>
              <a:gd name="connsiteX1" fmla="*/ 302484 w 1390731"/>
              <a:gd name="connsiteY1" fmla="*/ 0 h 1209936"/>
              <a:gd name="connsiteX2" fmla="*/ 1088247 w 1390731"/>
              <a:gd name="connsiteY2" fmla="*/ 0 h 1209936"/>
              <a:gd name="connsiteX3" fmla="*/ 1390731 w 1390731"/>
              <a:gd name="connsiteY3" fmla="*/ 604968 h 1209936"/>
              <a:gd name="connsiteX4" fmla="*/ 1088247 w 1390731"/>
              <a:gd name="connsiteY4" fmla="*/ 1209936 h 1209936"/>
              <a:gd name="connsiteX5" fmla="*/ 302484 w 1390731"/>
              <a:gd name="connsiteY5" fmla="*/ 1209936 h 1209936"/>
              <a:gd name="connsiteX6" fmla="*/ 0 w 1390731"/>
              <a:gd name="connsiteY6" fmla="*/ 604968 h 120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90731" h="1209936">
                <a:moveTo>
                  <a:pt x="695366" y="0"/>
                </a:moveTo>
                <a:lnTo>
                  <a:pt x="1390730" y="263161"/>
                </a:lnTo>
                <a:lnTo>
                  <a:pt x="1390730" y="946775"/>
                </a:lnTo>
                <a:lnTo>
                  <a:pt x="695366" y="1209936"/>
                </a:lnTo>
                <a:lnTo>
                  <a:pt x="1" y="946775"/>
                </a:lnTo>
                <a:lnTo>
                  <a:pt x="1" y="263161"/>
                </a:lnTo>
                <a:lnTo>
                  <a:pt x="69536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8548" tIns="216723" rIns="188549" bIns="216722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b="1" kern="1200" dirty="0">
                <a:solidFill>
                  <a:schemeClr val="accent1"/>
                </a:solidFill>
              </a:rPr>
              <a:t>LCSW</a:t>
            </a: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A787B66D-5580-D641-88FC-75BD5773C543}"/>
              </a:ext>
            </a:extLst>
          </p:cNvPr>
          <p:cNvSpPr/>
          <p:nvPr/>
        </p:nvSpPr>
        <p:spPr>
          <a:xfrm>
            <a:off x="6072406" y="3790849"/>
            <a:ext cx="1209937" cy="1390732"/>
          </a:xfrm>
          <a:custGeom>
            <a:avLst/>
            <a:gdLst>
              <a:gd name="connsiteX0" fmla="*/ 0 w 1390731"/>
              <a:gd name="connsiteY0" fmla="*/ 604968 h 1209936"/>
              <a:gd name="connsiteX1" fmla="*/ 302484 w 1390731"/>
              <a:gd name="connsiteY1" fmla="*/ 0 h 1209936"/>
              <a:gd name="connsiteX2" fmla="*/ 1088247 w 1390731"/>
              <a:gd name="connsiteY2" fmla="*/ 0 h 1209936"/>
              <a:gd name="connsiteX3" fmla="*/ 1390731 w 1390731"/>
              <a:gd name="connsiteY3" fmla="*/ 604968 h 1209936"/>
              <a:gd name="connsiteX4" fmla="*/ 1088247 w 1390731"/>
              <a:gd name="connsiteY4" fmla="*/ 1209936 h 1209936"/>
              <a:gd name="connsiteX5" fmla="*/ 302484 w 1390731"/>
              <a:gd name="connsiteY5" fmla="*/ 1209936 h 1209936"/>
              <a:gd name="connsiteX6" fmla="*/ 0 w 1390731"/>
              <a:gd name="connsiteY6" fmla="*/ 604968 h 120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90731" h="1209936">
                <a:moveTo>
                  <a:pt x="695366" y="0"/>
                </a:moveTo>
                <a:lnTo>
                  <a:pt x="1390730" y="263161"/>
                </a:lnTo>
                <a:lnTo>
                  <a:pt x="1390730" y="946775"/>
                </a:lnTo>
                <a:lnTo>
                  <a:pt x="695366" y="1209936"/>
                </a:lnTo>
                <a:lnTo>
                  <a:pt x="1" y="946775"/>
                </a:lnTo>
                <a:lnTo>
                  <a:pt x="1" y="263161"/>
                </a:lnTo>
                <a:lnTo>
                  <a:pt x="69536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8548" tIns="216723" rIns="188549" bIns="216722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b="1" kern="1200" dirty="0">
                <a:solidFill>
                  <a:schemeClr val="accent1"/>
                </a:solidFill>
              </a:rPr>
              <a:t>CCP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21C1250-2061-4A40-B4EC-97B2ED03057F}"/>
              </a:ext>
            </a:extLst>
          </p:cNvPr>
          <p:cNvSpPr txBox="1"/>
          <p:nvPr/>
        </p:nvSpPr>
        <p:spPr>
          <a:xfrm>
            <a:off x="1511913" y="589828"/>
            <a:ext cx="6161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The </a:t>
            </a:r>
            <a:r>
              <a:rPr lang="en-US" sz="3600" b="1" dirty="0">
                <a:solidFill>
                  <a:schemeClr val="bg1"/>
                </a:solidFill>
              </a:rPr>
              <a:t>ABCs</a:t>
            </a:r>
            <a:r>
              <a:rPr lang="en-US" sz="3200" b="1" dirty="0">
                <a:solidFill>
                  <a:schemeClr val="bg1"/>
                </a:solidFill>
              </a:rPr>
              <a:t> of Credentialing</a:t>
            </a:r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2B33ACA0-F05F-134F-8F48-4FA18B610C1A}"/>
              </a:ext>
            </a:extLst>
          </p:cNvPr>
          <p:cNvSpPr/>
          <p:nvPr/>
        </p:nvSpPr>
        <p:spPr>
          <a:xfrm>
            <a:off x="172859" y="2635732"/>
            <a:ext cx="1209937" cy="1390732"/>
          </a:xfrm>
          <a:custGeom>
            <a:avLst/>
            <a:gdLst>
              <a:gd name="connsiteX0" fmla="*/ 0 w 1390731"/>
              <a:gd name="connsiteY0" fmla="*/ 604968 h 1209936"/>
              <a:gd name="connsiteX1" fmla="*/ 302484 w 1390731"/>
              <a:gd name="connsiteY1" fmla="*/ 0 h 1209936"/>
              <a:gd name="connsiteX2" fmla="*/ 1088247 w 1390731"/>
              <a:gd name="connsiteY2" fmla="*/ 0 h 1209936"/>
              <a:gd name="connsiteX3" fmla="*/ 1390731 w 1390731"/>
              <a:gd name="connsiteY3" fmla="*/ 604968 h 1209936"/>
              <a:gd name="connsiteX4" fmla="*/ 1088247 w 1390731"/>
              <a:gd name="connsiteY4" fmla="*/ 1209936 h 1209936"/>
              <a:gd name="connsiteX5" fmla="*/ 302484 w 1390731"/>
              <a:gd name="connsiteY5" fmla="*/ 1209936 h 1209936"/>
              <a:gd name="connsiteX6" fmla="*/ 0 w 1390731"/>
              <a:gd name="connsiteY6" fmla="*/ 604968 h 120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90731" h="1209936">
                <a:moveTo>
                  <a:pt x="695366" y="0"/>
                </a:moveTo>
                <a:lnTo>
                  <a:pt x="1390730" y="263161"/>
                </a:lnTo>
                <a:lnTo>
                  <a:pt x="1390730" y="946775"/>
                </a:lnTo>
                <a:lnTo>
                  <a:pt x="695366" y="1209936"/>
                </a:lnTo>
                <a:lnTo>
                  <a:pt x="1" y="946775"/>
                </a:lnTo>
                <a:lnTo>
                  <a:pt x="1" y="263161"/>
                </a:lnTo>
                <a:lnTo>
                  <a:pt x="69536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8548" tIns="216723" rIns="188549" bIns="216722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b="1" kern="1200" dirty="0">
                <a:solidFill>
                  <a:schemeClr val="accent1"/>
                </a:solidFill>
              </a:rPr>
              <a:t>LPC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4C60ED25-874A-9742-8ED0-580306D900B8}"/>
              </a:ext>
            </a:extLst>
          </p:cNvPr>
          <p:cNvSpPr/>
          <p:nvPr/>
        </p:nvSpPr>
        <p:spPr>
          <a:xfrm>
            <a:off x="7355126" y="3766318"/>
            <a:ext cx="1209937" cy="1390732"/>
          </a:xfrm>
          <a:custGeom>
            <a:avLst/>
            <a:gdLst>
              <a:gd name="connsiteX0" fmla="*/ 0 w 1390731"/>
              <a:gd name="connsiteY0" fmla="*/ 604968 h 1209936"/>
              <a:gd name="connsiteX1" fmla="*/ 302484 w 1390731"/>
              <a:gd name="connsiteY1" fmla="*/ 0 h 1209936"/>
              <a:gd name="connsiteX2" fmla="*/ 1088247 w 1390731"/>
              <a:gd name="connsiteY2" fmla="*/ 0 h 1209936"/>
              <a:gd name="connsiteX3" fmla="*/ 1390731 w 1390731"/>
              <a:gd name="connsiteY3" fmla="*/ 604968 h 1209936"/>
              <a:gd name="connsiteX4" fmla="*/ 1088247 w 1390731"/>
              <a:gd name="connsiteY4" fmla="*/ 1209936 h 1209936"/>
              <a:gd name="connsiteX5" fmla="*/ 302484 w 1390731"/>
              <a:gd name="connsiteY5" fmla="*/ 1209936 h 1209936"/>
              <a:gd name="connsiteX6" fmla="*/ 0 w 1390731"/>
              <a:gd name="connsiteY6" fmla="*/ 604968 h 120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90731" h="1209936">
                <a:moveTo>
                  <a:pt x="695366" y="0"/>
                </a:moveTo>
                <a:lnTo>
                  <a:pt x="1390730" y="263161"/>
                </a:lnTo>
                <a:lnTo>
                  <a:pt x="1390730" y="946775"/>
                </a:lnTo>
                <a:lnTo>
                  <a:pt x="695366" y="1209936"/>
                </a:lnTo>
                <a:lnTo>
                  <a:pt x="1" y="946775"/>
                </a:lnTo>
                <a:lnTo>
                  <a:pt x="1" y="263161"/>
                </a:lnTo>
                <a:lnTo>
                  <a:pt x="69536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8548" tIns="216723" rIns="188549" bIns="216722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b="1" kern="1200" dirty="0">
                <a:solidFill>
                  <a:schemeClr val="accent1"/>
                </a:solidFill>
              </a:rPr>
              <a:t>CCMC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D3ABAF-2D8B-184B-BBBB-2EE0B4EC3295}"/>
              </a:ext>
            </a:extLst>
          </p:cNvPr>
          <p:cNvSpPr/>
          <p:nvPr/>
        </p:nvSpPr>
        <p:spPr>
          <a:xfrm>
            <a:off x="6839742" y="2995463"/>
            <a:ext cx="7646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COCC</a:t>
            </a:r>
          </a:p>
        </p:txBody>
      </p:sp>
    </p:spTree>
    <p:extLst>
      <p:ext uri="{BB962C8B-B14F-4D97-AF65-F5344CB8AC3E}">
        <p14:creationId xmlns:p14="http://schemas.microsoft.com/office/powerpoint/2010/main" val="543534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55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EF43044-7076-5244-970C-87D33B2ABA60}"/>
              </a:ext>
            </a:extLst>
          </p:cNvPr>
          <p:cNvSpPr txBox="1"/>
          <p:nvPr/>
        </p:nvSpPr>
        <p:spPr>
          <a:xfrm>
            <a:off x="1349999" y="444136"/>
            <a:ext cx="61616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Leadership Academy 2019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Action Learning Project Survey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2C0CF34-51E2-1740-9C4F-0705352B00FE}"/>
              </a:ext>
            </a:extLst>
          </p:cNvPr>
          <p:cNvSpPr/>
          <p:nvPr/>
        </p:nvSpPr>
        <p:spPr>
          <a:xfrm>
            <a:off x="719147" y="4101112"/>
            <a:ext cx="759742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Objective: 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</a:rPr>
              <a:t>Develop and Enhance Marketing Plan for 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</a:rPr>
              <a:t>NCDA Credentials Program</a:t>
            </a:r>
          </a:p>
          <a:p>
            <a:pPr algn="ctr"/>
            <a:r>
              <a:rPr lang="en-US" sz="2400" b="1" dirty="0">
                <a:solidFill>
                  <a:srgbClr val="0155A2"/>
                </a:solidFill>
              </a:rPr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BC06539-C23F-5549-A5D4-946A8C2652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3611" y="2547145"/>
            <a:ext cx="6517847" cy="159148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3200" b="1" dirty="0">
                <a:solidFill>
                  <a:srgbClr val="54DFC5"/>
                </a:solidFill>
              </a:rPr>
              <a:t>Graduate Counseling Programs</a:t>
            </a:r>
          </a:p>
          <a:p>
            <a:pPr>
              <a:spcBef>
                <a:spcPts val="1350"/>
              </a:spcBef>
              <a:buFont typeface="Wingdings" pitchFamily="2" charset="2"/>
              <a:buChar char="ü"/>
            </a:pPr>
            <a:r>
              <a:rPr lang="en-US" sz="3200" b="1" dirty="0">
                <a:solidFill>
                  <a:srgbClr val="54DFC5"/>
                </a:solidFill>
              </a:rPr>
              <a:t>Higher Ed. Career Centers</a:t>
            </a:r>
          </a:p>
          <a:p>
            <a:pPr marL="0" indent="0">
              <a:buNone/>
            </a:pPr>
            <a:endParaRPr lang="en-US" dirty="0">
              <a:solidFill>
                <a:srgbClr val="56B39D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A60FD532-0D2A-A043-ACB0-7C48BEDA552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250906" y="1698986"/>
            <a:ext cx="2712830" cy="2712830"/>
          </a:xfrm>
          <a:prstGeom prst="ellipse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4FA75D1-076C-6A40-970F-8E2070458E07}"/>
              </a:ext>
            </a:extLst>
          </p:cNvPr>
          <p:cNvCxnSpPr>
            <a:cxnSpLocks/>
          </p:cNvCxnSpPr>
          <p:nvPr/>
        </p:nvCxnSpPr>
        <p:spPr>
          <a:xfrm>
            <a:off x="613611" y="1521354"/>
            <a:ext cx="7808494" cy="0"/>
          </a:xfrm>
          <a:prstGeom prst="line">
            <a:avLst/>
          </a:prstGeom>
          <a:ln w="38100">
            <a:solidFill>
              <a:srgbClr val="45B3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932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55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EF43044-7076-5244-970C-87D33B2ABA60}"/>
              </a:ext>
            </a:extLst>
          </p:cNvPr>
          <p:cNvSpPr txBox="1"/>
          <p:nvPr/>
        </p:nvSpPr>
        <p:spPr>
          <a:xfrm>
            <a:off x="374911" y="1431673"/>
            <a:ext cx="457349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Is your institution </a:t>
            </a:r>
            <a:r>
              <a:rPr lang="en-US" sz="2000" b="1" dirty="0">
                <a:solidFill>
                  <a:schemeClr val="bg1"/>
                </a:solidFill>
              </a:rPr>
              <a:t>aware</a:t>
            </a:r>
            <a:r>
              <a:rPr lang="en-US" sz="2000" dirty="0">
                <a:solidFill>
                  <a:schemeClr val="bg1"/>
                </a:solidFill>
              </a:rPr>
              <a:t> of the NCDA Credentials that are now offered for Career Counselors and Professionals in Career Services (Coaches, Advisors, Consultants, Trainers)?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4C7CC71-E56C-9A4A-8675-A380ED2D42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512" y="1266639"/>
            <a:ext cx="4085577" cy="190964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EDDCA1D-1771-DB44-BB78-B3F6F4C6537B}"/>
              </a:ext>
            </a:extLst>
          </p:cNvPr>
          <p:cNvSpPr txBox="1"/>
          <p:nvPr/>
        </p:nvSpPr>
        <p:spPr>
          <a:xfrm>
            <a:off x="1491158" y="407590"/>
            <a:ext cx="61616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Survey Results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57A2ACA-CC84-4E44-A837-0AF2EA292C8D}"/>
              </a:ext>
            </a:extLst>
          </p:cNvPr>
          <p:cNvSpPr/>
          <p:nvPr/>
        </p:nvSpPr>
        <p:spPr>
          <a:xfrm>
            <a:off x="316830" y="385683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Would you like to </a:t>
            </a:r>
            <a:r>
              <a:rPr lang="en-US" sz="2000" b="1" dirty="0">
                <a:solidFill>
                  <a:schemeClr val="bg1"/>
                </a:solidFill>
              </a:rPr>
              <a:t>learn more </a:t>
            </a:r>
            <a:r>
              <a:rPr lang="en-US" sz="2000" dirty="0">
                <a:solidFill>
                  <a:schemeClr val="bg1"/>
                </a:solidFill>
              </a:rPr>
              <a:t>about the professional certifications offered by the NCDA Credentialing Commission?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B17E83B-9D76-0A42-AB17-14B58695ED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3512" y="3510821"/>
            <a:ext cx="4085577" cy="1909646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5FFBFB0-D7A4-104D-90FE-639E46E96C5B}"/>
              </a:ext>
            </a:extLst>
          </p:cNvPr>
          <p:cNvSpPr/>
          <p:nvPr/>
        </p:nvSpPr>
        <p:spPr>
          <a:xfrm>
            <a:off x="90366" y="970315"/>
            <a:ext cx="54213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600" b="1" cap="none" spc="0" dirty="0">
                <a:ln/>
                <a:solidFill>
                  <a:srgbClr val="00BF6F"/>
                </a:solidFill>
                <a:effectLst/>
              </a:rPr>
              <a:t>1.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E0A364F-DF41-CA48-86EC-9E7E184553DA}"/>
              </a:ext>
            </a:extLst>
          </p:cNvPr>
          <p:cNvSpPr/>
          <p:nvPr/>
        </p:nvSpPr>
        <p:spPr>
          <a:xfrm>
            <a:off x="20341" y="3371766"/>
            <a:ext cx="54213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600" b="1" dirty="0">
                <a:ln/>
                <a:solidFill>
                  <a:srgbClr val="00BF6F"/>
                </a:solidFill>
              </a:rPr>
              <a:t>2</a:t>
            </a:r>
            <a:r>
              <a:rPr lang="en-US" sz="3600" b="1" cap="none" spc="0" dirty="0">
                <a:ln/>
                <a:solidFill>
                  <a:srgbClr val="00BF6F"/>
                </a:solidFill>
                <a:effectLst/>
              </a:rPr>
              <a:t>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95F0413-FD94-074E-9669-F0FB152ECBEA}"/>
              </a:ext>
            </a:extLst>
          </p:cNvPr>
          <p:cNvSpPr txBox="1"/>
          <p:nvPr/>
        </p:nvSpPr>
        <p:spPr>
          <a:xfrm>
            <a:off x="5820312" y="2306627"/>
            <a:ext cx="1169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507CB6"/>
                </a:solidFill>
              </a:rPr>
              <a:t>24%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CA531D8-1E5B-6147-91DB-077AF4A6EB52}"/>
              </a:ext>
            </a:extLst>
          </p:cNvPr>
          <p:cNvSpPr txBox="1"/>
          <p:nvPr/>
        </p:nvSpPr>
        <p:spPr>
          <a:xfrm>
            <a:off x="7652842" y="1549740"/>
            <a:ext cx="1169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F6F"/>
                </a:solidFill>
              </a:rPr>
              <a:t>76%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48B03BA-8FC1-3C4E-8C9E-98281D6352B5}"/>
              </a:ext>
            </a:extLst>
          </p:cNvPr>
          <p:cNvSpPr txBox="1"/>
          <p:nvPr/>
        </p:nvSpPr>
        <p:spPr>
          <a:xfrm>
            <a:off x="7016232" y="3761837"/>
            <a:ext cx="1169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F6F"/>
                </a:solidFill>
              </a:rPr>
              <a:t>56%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5374D2F-576C-EB4A-B83B-35B4CABCE4B1}"/>
              </a:ext>
            </a:extLst>
          </p:cNvPr>
          <p:cNvSpPr txBox="1"/>
          <p:nvPr/>
        </p:nvSpPr>
        <p:spPr>
          <a:xfrm>
            <a:off x="6574878" y="4468924"/>
            <a:ext cx="1169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507CB6"/>
                </a:solidFill>
              </a:rPr>
              <a:t>44%</a:t>
            </a:r>
          </a:p>
        </p:txBody>
      </p:sp>
    </p:spTree>
    <p:extLst>
      <p:ext uri="{BB962C8B-B14F-4D97-AF65-F5344CB8AC3E}">
        <p14:creationId xmlns:p14="http://schemas.microsoft.com/office/powerpoint/2010/main" val="556795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55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EF43044-7076-5244-970C-87D33B2ABA60}"/>
              </a:ext>
            </a:extLst>
          </p:cNvPr>
          <p:cNvSpPr txBox="1"/>
          <p:nvPr/>
        </p:nvSpPr>
        <p:spPr>
          <a:xfrm>
            <a:off x="273147" y="807916"/>
            <a:ext cx="34276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To date, when your Career Center has an opening to fill, </a:t>
            </a:r>
            <a:r>
              <a:rPr lang="en-US" sz="2000" b="1" dirty="0">
                <a:solidFill>
                  <a:schemeClr val="bg1"/>
                </a:solidFill>
              </a:rPr>
              <a:t>what credentials do you see</a:t>
            </a:r>
            <a:r>
              <a:rPr lang="en-US" sz="2000" dirty="0">
                <a:solidFill>
                  <a:schemeClr val="bg1"/>
                </a:solidFill>
              </a:rPr>
              <a:t>k from candidates?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57A2ACA-CC84-4E44-A837-0AF2EA292C8D}"/>
              </a:ext>
            </a:extLst>
          </p:cNvPr>
          <p:cNvSpPr/>
          <p:nvPr/>
        </p:nvSpPr>
        <p:spPr>
          <a:xfrm>
            <a:off x="273147" y="3531773"/>
            <a:ext cx="331754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From your perspective, what is the </a:t>
            </a:r>
            <a:r>
              <a:rPr lang="en-US" sz="2000" b="1" dirty="0">
                <a:solidFill>
                  <a:schemeClr val="bg1"/>
                </a:solidFill>
              </a:rPr>
              <a:t>primary value </a:t>
            </a:r>
            <a:r>
              <a:rPr lang="en-US" sz="2000" dirty="0">
                <a:solidFill>
                  <a:schemeClr val="bg1"/>
                </a:solidFill>
              </a:rPr>
              <a:t>of earning a credential for career services professionals working in career centers?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5FFBFB0-D7A4-104D-90FE-639E46E96C5B}"/>
              </a:ext>
            </a:extLst>
          </p:cNvPr>
          <p:cNvSpPr/>
          <p:nvPr/>
        </p:nvSpPr>
        <p:spPr>
          <a:xfrm>
            <a:off x="20341" y="344907"/>
            <a:ext cx="54213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600" b="1" dirty="0">
                <a:ln/>
                <a:solidFill>
                  <a:srgbClr val="00BF6F"/>
                </a:solidFill>
              </a:rPr>
              <a:t>3</a:t>
            </a:r>
            <a:r>
              <a:rPr lang="en-US" sz="3600" b="1" cap="none" spc="0" dirty="0">
                <a:ln/>
                <a:solidFill>
                  <a:srgbClr val="00BF6F"/>
                </a:solidFill>
                <a:effectLst/>
              </a:rPr>
              <a:t>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E0A364F-DF41-CA48-86EC-9E7E184553DA}"/>
              </a:ext>
            </a:extLst>
          </p:cNvPr>
          <p:cNvSpPr/>
          <p:nvPr/>
        </p:nvSpPr>
        <p:spPr>
          <a:xfrm>
            <a:off x="20341" y="3037455"/>
            <a:ext cx="54213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600" b="1" cap="none" spc="0" dirty="0">
                <a:ln/>
                <a:solidFill>
                  <a:srgbClr val="00BF6F"/>
                </a:solidFill>
                <a:effectLst/>
              </a:rPr>
              <a:t>4.</a:t>
            </a:r>
          </a:p>
        </p:txBody>
      </p:sp>
      <p:pic>
        <p:nvPicPr>
          <p:cNvPr id="9" name="Picture 8" descr="A screenshot of a cell phone&#10;&#10;Description automatically generated">
            <a:extLst>
              <a:ext uri="{FF2B5EF4-FFF2-40B4-BE49-F238E27FC236}">
                <a16:creationId xmlns:a16="http://schemas.microsoft.com/office/drawing/2014/main" id="{D09667ED-B505-E04B-B28A-15598A7E01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0694" y="180223"/>
            <a:ext cx="4820532" cy="2587046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BF08C11A-E7D2-D74F-9826-9E92230E445E}"/>
              </a:ext>
            </a:extLst>
          </p:cNvPr>
          <p:cNvGrpSpPr/>
          <p:nvPr/>
        </p:nvGrpSpPr>
        <p:grpSpPr>
          <a:xfrm>
            <a:off x="4479600" y="227087"/>
            <a:ext cx="3685834" cy="2259773"/>
            <a:chOff x="4479600" y="227087"/>
            <a:chExt cx="3685834" cy="2259773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8CA531D8-1E5B-6147-91DB-077AF4A6EB52}"/>
                </a:ext>
              </a:extLst>
            </p:cNvPr>
            <p:cNvSpPr txBox="1"/>
            <p:nvPr/>
          </p:nvSpPr>
          <p:spPr>
            <a:xfrm>
              <a:off x="5014808" y="227087"/>
              <a:ext cx="11693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00BF6F"/>
                  </a:solidFill>
                </a:rPr>
                <a:t>16%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6CCE8BA-41AA-3949-863A-ABB9B3D7DE76}"/>
                </a:ext>
              </a:extLst>
            </p:cNvPr>
            <p:cNvSpPr txBox="1"/>
            <p:nvPr/>
          </p:nvSpPr>
          <p:spPr>
            <a:xfrm>
              <a:off x="4683463" y="688752"/>
              <a:ext cx="11693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507CB6"/>
                  </a:solidFill>
                </a:rPr>
                <a:t>7%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8319652-0F98-A040-AE13-0149A2B0DD50}"/>
                </a:ext>
              </a:extLst>
            </p:cNvPr>
            <p:cNvSpPr txBox="1"/>
            <p:nvPr/>
          </p:nvSpPr>
          <p:spPr>
            <a:xfrm>
              <a:off x="4479600" y="1125814"/>
              <a:ext cx="11693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9BE00"/>
                  </a:solidFill>
                </a:rPr>
                <a:t>3%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A096A5E-63B8-4D46-B6E2-38B0A38A4DCF}"/>
                </a:ext>
              </a:extLst>
            </p:cNvPr>
            <p:cNvSpPr txBox="1"/>
            <p:nvPr/>
          </p:nvSpPr>
          <p:spPr>
            <a:xfrm>
              <a:off x="4683462" y="1596983"/>
              <a:ext cx="11693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6BC8CD"/>
                  </a:solidFill>
                </a:rPr>
                <a:t>7%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77E6C845-B30A-4244-B0C8-15B89F1DED37}"/>
                </a:ext>
              </a:extLst>
            </p:cNvPr>
            <p:cNvSpPr txBox="1"/>
            <p:nvPr/>
          </p:nvSpPr>
          <p:spPr>
            <a:xfrm>
              <a:off x="6996047" y="2025195"/>
              <a:ext cx="11693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8B4F"/>
                  </a:solidFill>
                </a:rPr>
                <a:t>67%</a:t>
              </a:r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838DF343-16EB-A346-9166-6607C78BF0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7774" y="2921189"/>
            <a:ext cx="4793451" cy="2726476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D17EE3BF-6E5D-CE40-8E7D-44870D16D02E}"/>
              </a:ext>
            </a:extLst>
          </p:cNvPr>
          <p:cNvSpPr txBox="1"/>
          <p:nvPr/>
        </p:nvSpPr>
        <p:spPr>
          <a:xfrm>
            <a:off x="5382813" y="2928894"/>
            <a:ext cx="1169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F6F"/>
                </a:solidFill>
              </a:rPr>
              <a:t>26%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4FCEB4C-3B59-4442-AD76-DBF6867EDA63}"/>
              </a:ext>
            </a:extLst>
          </p:cNvPr>
          <p:cNvSpPr txBox="1"/>
          <p:nvPr/>
        </p:nvSpPr>
        <p:spPr>
          <a:xfrm>
            <a:off x="4489210" y="3420566"/>
            <a:ext cx="1169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507CB6"/>
                </a:solidFill>
              </a:rPr>
              <a:t>4%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FE09DB0-C6AF-544E-9826-D9C0F8BB5ED4}"/>
              </a:ext>
            </a:extLst>
          </p:cNvPr>
          <p:cNvSpPr txBox="1"/>
          <p:nvPr/>
        </p:nvSpPr>
        <p:spPr>
          <a:xfrm>
            <a:off x="5532595" y="3890462"/>
            <a:ext cx="1169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9BE00"/>
                </a:solidFill>
              </a:rPr>
              <a:t>30%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DA7BEBE-1B04-8C4C-AAFE-745F336A7B4A}"/>
              </a:ext>
            </a:extLst>
          </p:cNvPr>
          <p:cNvSpPr txBox="1"/>
          <p:nvPr/>
        </p:nvSpPr>
        <p:spPr>
          <a:xfrm>
            <a:off x="4648468" y="4394589"/>
            <a:ext cx="1169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BC8CD"/>
                </a:solidFill>
              </a:rPr>
              <a:t>8%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9B30B7E-C7F3-7648-81B5-F5FB0975242B}"/>
              </a:ext>
            </a:extLst>
          </p:cNvPr>
          <p:cNvSpPr txBox="1"/>
          <p:nvPr/>
        </p:nvSpPr>
        <p:spPr>
          <a:xfrm>
            <a:off x="5588349" y="4862655"/>
            <a:ext cx="1169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8B4F"/>
                </a:solidFill>
              </a:rPr>
              <a:t>32%</a:t>
            </a:r>
          </a:p>
        </p:txBody>
      </p:sp>
    </p:spTree>
    <p:extLst>
      <p:ext uri="{BB962C8B-B14F-4D97-AF65-F5344CB8AC3E}">
        <p14:creationId xmlns:p14="http://schemas.microsoft.com/office/powerpoint/2010/main" val="1417889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55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8B63532-939F-8440-A83B-30A69A3ADF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2390" y="2996867"/>
            <a:ext cx="4481716" cy="267251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F7E5F8A-EEF6-BB47-9BDC-667834002A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2390" y="186845"/>
            <a:ext cx="4481716" cy="268751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EF43044-7076-5244-970C-87D33B2ABA60}"/>
              </a:ext>
            </a:extLst>
          </p:cNvPr>
          <p:cNvSpPr txBox="1"/>
          <p:nvPr/>
        </p:nvSpPr>
        <p:spPr>
          <a:xfrm>
            <a:off x="273147" y="807916"/>
            <a:ext cx="34276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What is your department’s </a:t>
            </a:r>
            <a:r>
              <a:rPr lang="en-US" sz="2000" b="1" dirty="0">
                <a:solidFill>
                  <a:schemeClr val="bg1"/>
                </a:solidFill>
              </a:rPr>
              <a:t>greatest concern </a:t>
            </a:r>
            <a:r>
              <a:rPr lang="en-US" sz="2000" dirty="0">
                <a:solidFill>
                  <a:schemeClr val="bg1"/>
                </a:solidFill>
              </a:rPr>
              <a:t>involving the earning of a credential?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57A2ACA-CC84-4E44-A837-0AF2EA292C8D}"/>
              </a:ext>
            </a:extLst>
          </p:cNvPr>
          <p:cNvSpPr/>
          <p:nvPr/>
        </p:nvSpPr>
        <p:spPr>
          <a:xfrm>
            <a:off x="273147" y="3531773"/>
            <a:ext cx="33175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Who </a:t>
            </a:r>
            <a:r>
              <a:rPr lang="en-US" sz="2000" b="1" dirty="0">
                <a:solidFill>
                  <a:schemeClr val="bg1"/>
                </a:solidFill>
              </a:rPr>
              <a:t>pays for </a:t>
            </a:r>
            <a:r>
              <a:rPr lang="en-US" sz="2000" dirty="0">
                <a:solidFill>
                  <a:schemeClr val="bg1"/>
                </a:solidFill>
              </a:rPr>
              <a:t>the upkeep of the Professional Career credentials?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5FFBFB0-D7A4-104D-90FE-639E46E96C5B}"/>
              </a:ext>
            </a:extLst>
          </p:cNvPr>
          <p:cNvSpPr/>
          <p:nvPr/>
        </p:nvSpPr>
        <p:spPr>
          <a:xfrm>
            <a:off x="20341" y="344907"/>
            <a:ext cx="54213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600" b="1" cap="none" spc="0" dirty="0">
                <a:ln/>
                <a:solidFill>
                  <a:srgbClr val="00BF6F"/>
                </a:solidFill>
                <a:effectLst/>
              </a:rPr>
              <a:t>5.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E0A364F-DF41-CA48-86EC-9E7E184553DA}"/>
              </a:ext>
            </a:extLst>
          </p:cNvPr>
          <p:cNvSpPr/>
          <p:nvPr/>
        </p:nvSpPr>
        <p:spPr>
          <a:xfrm>
            <a:off x="20341" y="3037455"/>
            <a:ext cx="54213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600" b="1" dirty="0">
                <a:ln/>
                <a:solidFill>
                  <a:srgbClr val="00BF6F"/>
                </a:solidFill>
              </a:rPr>
              <a:t>6</a:t>
            </a:r>
            <a:r>
              <a:rPr lang="en-US" sz="3600" b="1" cap="none" spc="0" dirty="0">
                <a:ln/>
                <a:solidFill>
                  <a:srgbClr val="00BF6F"/>
                </a:solidFill>
                <a:effectLst/>
              </a:rPr>
              <a:t>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F08C11A-E7D2-D74F-9826-9E92230E445E}"/>
              </a:ext>
            </a:extLst>
          </p:cNvPr>
          <p:cNvGrpSpPr/>
          <p:nvPr/>
        </p:nvGrpSpPr>
        <p:grpSpPr>
          <a:xfrm>
            <a:off x="4923861" y="304950"/>
            <a:ext cx="3003262" cy="2254813"/>
            <a:chOff x="4923861" y="304950"/>
            <a:chExt cx="3003262" cy="2254813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8CA531D8-1E5B-6147-91DB-077AF4A6EB52}"/>
                </a:ext>
              </a:extLst>
            </p:cNvPr>
            <p:cNvSpPr txBox="1"/>
            <p:nvPr/>
          </p:nvSpPr>
          <p:spPr>
            <a:xfrm>
              <a:off x="4923861" y="304950"/>
              <a:ext cx="11693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00BF6F"/>
                  </a:solidFill>
                </a:rPr>
                <a:t>10%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6CCE8BA-41AA-3949-863A-ABB9B3D7DE76}"/>
                </a:ext>
              </a:extLst>
            </p:cNvPr>
            <p:cNvSpPr txBox="1"/>
            <p:nvPr/>
          </p:nvSpPr>
          <p:spPr>
            <a:xfrm>
              <a:off x="6757736" y="864013"/>
              <a:ext cx="11693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507CB6"/>
                  </a:solidFill>
                </a:rPr>
                <a:t>61%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8319652-0F98-A040-AE13-0149A2B0DD50}"/>
                </a:ext>
              </a:extLst>
            </p:cNvPr>
            <p:cNvSpPr txBox="1"/>
            <p:nvPr/>
          </p:nvSpPr>
          <p:spPr>
            <a:xfrm>
              <a:off x="5051601" y="1497308"/>
              <a:ext cx="11693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9BE00"/>
                  </a:solidFill>
                </a:rPr>
                <a:t>14%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A096A5E-63B8-4D46-B6E2-38B0A38A4DCF}"/>
                </a:ext>
              </a:extLst>
            </p:cNvPr>
            <p:cNvSpPr txBox="1"/>
            <p:nvPr/>
          </p:nvSpPr>
          <p:spPr>
            <a:xfrm>
              <a:off x="5134586" y="2098098"/>
              <a:ext cx="11693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6BC8CD"/>
                  </a:solidFill>
                </a:rPr>
                <a:t>15%</a:t>
              </a: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D17EE3BF-6E5D-CE40-8E7D-44870D16D02E}"/>
              </a:ext>
            </a:extLst>
          </p:cNvPr>
          <p:cNvSpPr txBox="1"/>
          <p:nvPr/>
        </p:nvSpPr>
        <p:spPr>
          <a:xfrm>
            <a:off x="5503820" y="3062704"/>
            <a:ext cx="1169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F6F"/>
                </a:solidFill>
              </a:rPr>
              <a:t>28%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4FCEB4C-3B59-4442-AD76-DBF6867EDA63}"/>
              </a:ext>
            </a:extLst>
          </p:cNvPr>
          <p:cNvSpPr txBox="1"/>
          <p:nvPr/>
        </p:nvSpPr>
        <p:spPr>
          <a:xfrm>
            <a:off x="6378985" y="3656429"/>
            <a:ext cx="1169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507CB6"/>
                </a:solidFill>
              </a:rPr>
              <a:t>51%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FE09DB0-C6AF-544E-9826-D9C0F8BB5ED4}"/>
              </a:ext>
            </a:extLst>
          </p:cNvPr>
          <p:cNvSpPr txBox="1"/>
          <p:nvPr/>
        </p:nvSpPr>
        <p:spPr>
          <a:xfrm>
            <a:off x="4572000" y="4316603"/>
            <a:ext cx="1169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9BE00"/>
                </a:solidFill>
              </a:rPr>
              <a:t>1%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DA7BEBE-1B04-8C4C-AAFE-745F336A7B4A}"/>
              </a:ext>
            </a:extLst>
          </p:cNvPr>
          <p:cNvSpPr txBox="1"/>
          <p:nvPr/>
        </p:nvSpPr>
        <p:spPr>
          <a:xfrm>
            <a:off x="5314499" y="4867321"/>
            <a:ext cx="1169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BC8CD"/>
                </a:solidFill>
              </a:rPr>
              <a:t>20%</a:t>
            </a:r>
          </a:p>
        </p:txBody>
      </p:sp>
    </p:spTree>
    <p:extLst>
      <p:ext uri="{BB962C8B-B14F-4D97-AF65-F5344CB8AC3E}">
        <p14:creationId xmlns:p14="http://schemas.microsoft.com/office/powerpoint/2010/main" val="2722261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55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Arc 40">
            <a:extLst>
              <a:ext uri="{FF2B5EF4-FFF2-40B4-BE49-F238E27FC236}">
                <a16:creationId xmlns:a16="http://schemas.microsoft.com/office/drawing/2014/main" id="{4B1C9294-33E5-8840-A060-DBBE3F8D8377}"/>
              </a:ext>
            </a:extLst>
          </p:cNvPr>
          <p:cNvSpPr/>
          <p:nvPr/>
        </p:nvSpPr>
        <p:spPr>
          <a:xfrm rot="2271689">
            <a:off x="737884" y="2491976"/>
            <a:ext cx="3521606" cy="3582874"/>
          </a:xfrm>
          <a:prstGeom prst="arc">
            <a:avLst>
              <a:gd name="adj1" fmla="val 16536513"/>
              <a:gd name="adj2" fmla="val 610871"/>
            </a:avLst>
          </a:prstGeom>
          <a:ln w="146050">
            <a:solidFill>
              <a:srgbClr val="AAF15E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F27F2B31-3A76-6240-9BB5-84291003D27F}"/>
              </a:ext>
            </a:extLst>
          </p:cNvPr>
          <p:cNvSpPr/>
          <p:nvPr/>
        </p:nvSpPr>
        <p:spPr>
          <a:xfrm rot="16929185">
            <a:off x="5329444" y="2212877"/>
            <a:ext cx="1122569" cy="2017968"/>
          </a:xfrm>
          <a:prstGeom prst="ellipse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81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77E4023-45C1-CC4E-9E5B-AAC41C286C39}"/>
              </a:ext>
            </a:extLst>
          </p:cNvPr>
          <p:cNvSpPr/>
          <p:nvPr/>
        </p:nvSpPr>
        <p:spPr>
          <a:xfrm rot="4570470">
            <a:off x="5421989" y="1239278"/>
            <a:ext cx="1016209" cy="2084486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C88EF3E-F082-3249-BD50-92E53B9FC658}"/>
              </a:ext>
            </a:extLst>
          </p:cNvPr>
          <p:cNvSpPr/>
          <p:nvPr/>
        </p:nvSpPr>
        <p:spPr>
          <a:xfrm rot="12833224">
            <a:off x="3070512" y="3143038"/>
            <a:ext cx="1071154" cy="1853240"/>
          </a:xfrm>
          <a:prstGeom prst="ellipse">
            <a:avLst/>
          </a:prstGeom>
          <a:gradFill flip="none" rotWithShape="1">
            <a:gsLst>
              <a:gs pos="0">
                <a:srgbClr val="FF8B4F">
                  <a:shade val="30000"/>
                  <a:satMod val="115000"/>
                </a:srgbClr>
              </a:gs>
              <a:gs pos="50000">
                <a:srgbClr val="FF8B4F">
                  <a:shade val="67500"/>
                  <a:satMod val="115000"/>
                </a:srgbClr>
              </a:gs>
              <a:gs pos="100000">
                <a:srgbClr val="FF8B4F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AD22773-8CEA-AD4F-90A0-07CC74F5B28C}"/>
              </a:ext>
            </a:extLst>
          </p:cNvPr>
          <p:cNvSpPr/>
          <p:nvPr/>
        </p:nvSpPr>
        <p:spPr>
          <a:xfrm rot="4375232">
            <a:off x="2181188" y="2453585"/>
            <a:ext cx="1113526" cy="2141539"/>
          </a:xfrm>
          <a:prstGeom prst="ellipse">
            <a:avLst/>
          </a:prstGeom>
          <a:gradFill flip="none" rotWithShape="1">
            <a:gsLst>
              <a:gs pos="0">
                <a:srgbClr val="7B6BDB">
                  <a:shade val="30000"/>
                  <a:satMod val="115000"/>
                </a:srgbClr>
              </a:gs>
              <a:gs pos="50000">
                <a:srgbClr val="7B6BDB">
                  <a:shade val="67500"/>
                  <a:satMod val="115000"/>
                </a:srgbClr>
              </a:gs>
              <a:gs pos="100000">
                <a:srgbClr val="7B6BDB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FCACFEE-2988-6B4B-8BF8-AE105710CF01}"/>
              </a:ext>
            </a:extLst>
          </p:cNvPr>
          <p:cNvSpPr/>
          <p:nvPr/>
        </p:nvSpPr>
        <p:spPr>
          <a:xfrm rot="8188322">
            <a:off x="2397357" y="817367"/>
            <a:ext cx="1300157" cy="1837045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50000"/>
                  <a:shade val="30000"/>
                  <a:satMod val="115000"/>
                </a:schemeClr>
              </a:gs>
              <a:gs pos="50000">
                <a:schemeClr val="bg2">
                  <a:lumMod val="50000"/>
                  <a:shade val="67500"/>
                  <a:satMod val="115000"/>
                </a:schemeClr>
              </a:gs>
              <a:gs pos="100000">
                <a:schemeClr val="bg2">
                  <a:lumMod val="5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D8F3AAC6-02E0-5D41-856D-DA72290092C8}"/>
              </a:ext>
            </a:extLst>
          </p:cNvPr>
          <p:cNvSpPr/>
          <p:nvPr/>
        </p:nvSpPr>
        <p:spPr>
          <a:xfrm rot="5744051">
            <a:off x="2188158" y="1629718"/>
            <a:ext cx="1071154" cy="1877489"/>
          </a:xfrm>
          <a:prstGeom prst="ellipse">
            <a:avLst/>
          </a:prstGeom>
          <a:gradFill flip="none" rotWithShape="1">
            <a:gsLst>
              <a:gs pos="0">
                <a:srgbClr val="E27887">
                  <a:shade val="30000"/>
                  <a:satMod val="115000"/>
                </a:srgbClr>
              </a:gs>
              <a:gs pos="50000">
                <a:srgbClr val="E27887">
                  <a:shade val="67500"/>
                  <a:satMod val="115000"/>
                </a:srgbClr>
              </a:gs>
              <a:gs pos="100000">
                <a:srgbClr val="E27887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DE7BD364-759E-8744-BA7E-B9FF94C1B85C}"/>
              </a:ext>
            </a:extLst>
          </p:cNvPr>
          <p:cNvSpPr/>
          <p:nvPr/>
        </p:nvSpPr>
        <p:spPr>
          <a:xfrm rot="18829456" flipH="1">
            <a:off x="4390805" y="2929836"/>
            <a:ext cx="1288577" cy="2020582"/>
          </a:xfrm>
          <a:prstGeom prst="ellipse">
            <a:avLst/>
          </a:prstGeom>
          <a:gradFill flip="none" rotWithShape="1">
            <a:gsLst>
              <a:gs pos="0">
                <a:srgbClr val="D883FF">
                  <a:shade val="30000"/>
                  <a:satMod val="115000"/>
                </a:srgbClr>
              </a:gs>
              <a:gs pos="50000">
                <a:srgbClr val="D883FF">
                  <a:shade val="67500"/>
                  <a:satMod val="115000"/>
                </a:srgbClr>
              </a:gs>
              <a:gs pos="100000">
                <a:srgbClr val="D883FF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E5E6A97A-0C33-6144-BE8E-E2384350C7B9}"/>
              </a:ext>
            </a:extLst>
          </p:cNvPr>
          <p:cNvSpPr/>
          <p:nvPr/>
        </p:nvSpPr>
        <p:spPr>
          <a:xfrm rot="21345537">
            <a:off x="3503516" y="283040"/>
            <a:ext cx="1251466" cy="1840313"/>
          </a:xfrm>
          <a:prstGeom prst="ellipse">
            <a:avLst/>
          </a:prstGeom>
          <a:gradFill flip="none" rotWithShape="1">
            <a:gsLst>
              <a:gs pos="0">
                <a:srgbClr val="4697EF">
                  <a:shade val="30000"/>
                  <a:satMod val="115000"/>
                </a:srgbClr>
              </a:gs>
              <a:gs pos="50000">
                <a:srgbClr val="4697EF">
                  <a:shade val="67500"/>
                  <a:satMod val="115000"/>
                </a:srgbClr>
              </a:gs>
              <a:gs pos="100000">
                <a:srgbClr val="4697EF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FE324FBC-C2FF-D04A-99DE-AA52CDDB5EDE}"/>
              </a:ext>
            </a:extLst>
          </p:cNvPr>
          <p:cNvSpPr/>
          <p:nvPr/>
        </p:nvSpPr>
        <p:spPr>
          <a:xfrm rot="2053399">
            <a:off x="4681787" y="481823"/>
            <a:ext cx="1117685" cy="1805573"/>
          </a:xfrm>
          <a:prstGeom prst="ellipse">
            <a:avLst/>
          </a:prstGeom>
          <a:gradFill flip="none" rotWithShape="1">
            <a:gsLst>
              <a:gs pos="0">
                <a:srgbClr val="6BC8CD">
                  <a:shade val="30000"/>
                  <a:satMod val="115000"/>
                </a:srgbClr>
              </a:gs>
              <a:gs pos="50000">
                <a:srgbClr val="6BC8CD">
                  <a:shade val="67500"/>
                  <a:satMod val="115000"/>
                </a:srgbClr>
              </a:gs>
              <a:gs pos="100000">
                <a:srgbClr val="6BC8CD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DFFDEAA-FC5B-B944-AD47-46B5D3571D0B}"/>
              </a:ext>
            </a:extLst>
          </p:cNvPr>
          <p:cNvSpPr/>
          <p:nvPr/>
        </p:nvSpPr>
        <p:spPr>
          <a:xfrm>
            <a:off x="3465472" y="1865140"/>
            <a:ext cx="1716663" cy="1615316"/>
          </a:xfrm>
          <a:prstGeom prst="ellipse">
            <a:avLst/>
          </a:prstGeom>
          <a:gradFill flip="none" rotWithShape="1">
            <a:gsLst>
              <a:gs pos="3000">
                <a:schemeClr val="accent4">
                  <a:lumMod val="60000"/>
                  <a:lumOff val="40000"/>
                  <a:shade val="30000"/>
                  <a:satMod val="115000"/>
                </a:schemeClr>
              </a:gs>
              <a:gs pos="45000">
                <a:schemeClr val="accent4">
                  <a:lumMod val="75000"/>
                </a:schemeClr>
              </a:gs>
              <a:gs pos="84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61380C3-D268-5F4D-9A77-59DD580A3321}"/>
              </a:ext>
            </a:extLst>
          </p:cNvPr>
          <p:cNvSpPr txBox="1"/>
          <p:nvPr/>
        </p:nvSpPr>
        <p:spPr>
          <a:xfrm>
            <a:off x="3289051" y="3972604"/>
            <a:ext cx="9341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CEUs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ED02D77-ABE3-0240-99F1-082C3F66EC31}"/>
              </a:ext>
            </a:extLst>
          </p:cNvPr>
          <p:cNvSpPr txBox="1"/>
          <p:nvPr/>
        </p:nvSpPr>
        <p:spPr>
          <a:xfrm>
            <a:off x="2019456" y="2267896"/>
            <a:ext cx="1649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Employer Requirements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B8840F2-AC60-6A43-AEC8-4EFFDD9FCCF3}"/>
              </a:ext>
            </a:extLst>
          </p:cNvPr>
          <p:cNvSpPr txBox="1"/>
          <p:nvPr/>
        </p:nvSpPr>
        <p:spPr>
          <a:xfrm>
            <a:off x="2410708" y="1348929"/>
            <a:ext cx="12680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Affordable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C9121F4-9E83-ED44-B983-3A7533B67505}"/>
              </a:ext>
            </a:extLst>
          </p:cNvPr>
          <p:cNvSpPr txBox="1"/>
          <p:nvPr/>
        </p:nvSpPr>
        <p:spPr>
          <a:xfrm>
            <a:off x="3487342" y="990356"/>
            <a:ext cx="17725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Testimonials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33447E8-A5C2-654A-862C-6CE07E86F62C}"/>
              </a:ext>
            </a:extLst>
          </p:cNvPr>
          <p:cNvSpPr txBox="1"/>
          <p:nvPr/>
        </p:nvSpPr>
        <p:spPr>
          <a:xfrm>
            <a:off x="4420519" y="3613213"/>
            <a:ext cx="16311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Professional Development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14BC90A-0B23-804C-A023-72C05B56444B}"/>
              </a:ext>
            </a:extLst>
          </p:cNvPr>
          <p:cNvSpPr txBox="1"/>
          <p:nvPr/>
        </p:nvSpPr>
        <p:spPr>
          <a:xfrm>
            <a:off x="4788402" y="1096979"/>
            <a:ext cx="12680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Student Discounts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B75F37A-7588-DD4B-802F-852910ED13CB}"/>
              </a:ext>
            </a:extLst>
          </p:cNvPr>
          <p:cNvSpPr txBox="1"/>
          <p:nvPr/>
        </p:nvSpPr>
        <p:spPr>
          <a:xfrm>
            <a:off x="1882950" y="3343859"/>
            <a:ext cx="22016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Credential Content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29E775A-5EA6-B24F-8D46-8A65283FCB01}"/>
              </a:ext>
            </a:extLst>
          </p:cNvPr>
          <p:cNvSpPr txBox="1"/>
          <p:nvPr/>
        </p:nvSpPr>
        <p:spPr>
          <a:xfrm>
            <a:off x="5454946" y="2906615"/>
            <a:ext cx="24704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Internship </a:t>
            </a:r>
          </a:p>
          <a:p>
            <a:r>
              <a:rPr lang="en-US" sz="1600" dirty="0">
                <a:solidFill>
                  <a:schemeClr val="bg1"/>
                </a:solidFill>
              </a:rPr>
              <a:t>Opportunities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D5ABF2D-1AFE-554C-A7AC-F5E104E54AE0}"/>
              </a:ext>
            </a:extLst>
          </p:cNvPr>
          <p:cNvSpPr txBox="1"/>
          <p:nvPr/>
        </p:nvSpPr>
        <p:spPr>
          <a:xfrm>
            <a:off x="3671742" y="2445921"/>
            <a:ext cx="15643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CAREER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D86320D9-C0DC-1342-BD12-45566258F62E}"/>
              </a:ext>
            </a:extLst>
          </p:cNvPr>
          <p:cNvSpPr/>
          <p:nvPr/>
        </p:nvSpPr>
        <p:spPr>
          <a:xfrm>
            <a:off x="199397" y="287299"/>
            <a:ext cx="331754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Additional Comments: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9B37D4B-E960-6242-A470-0947B1AF51F2}"/>
              </a:ext>
            </a:extLst>
          </p:cNvPr>
          <p:cNvSpPr txBox="1"/>
          <p:nvPr/>
        </p:nvSpPr>
        <p:spPr>
          <a:xfrm>
            <a:off x="5236090" y="2015906"/>
            <a:ext cx="1772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Graduate Degree vs. Credentials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B9681C1-6BAD-8943-BCC0-F6A41BC34CF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rot="2974357" flipH="1">
            <a:off x="6261007" y="589405"/>
            <a:ext cx="1080135" cy="1121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708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459</TotalTime>
  <Words>481</Words>
  <Application>Microsoft Macintosh PowerPoint</Application>
  <PresentationFormat>On-screen Show (16:10)</PresentationFormat>
  <Paragraphs>132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AvenirNext-Regular</vt:lpstr>
      <vt:lpstr>Calibri</vt:lpstr>
      <vt:lpstr>Calibri Light</vt:lpstr>
      <vt:lpstr>Wingdings</vt:lpstr>
      <vt:lpstr>Office Theme</vt:lpstr>
      <vt:lpstr>Debra Ruddell, MS,CCC,GCDF Certified Career Counselor,  Global Career Development Facilitator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Debra Ruddell, MS,CCC,GCDF Certified Career Counselor, Global Career Development Facilitator </dc:title>
  <dc:creator>Kelly Trim</dc:creator>
  <cp:lastModifiedBy>Microsoft Office User</cp:lastModifiedBy>
  <cp:revision>49</cp:revision>
  <cp:lastPrinted>2019-06-11T09:33:13Z</cp:lastPrinted>
  <dcterms:created xsi:type="dcterms:W3CDTF">2019-05-07T18:36:33Z</dcterms:created>
  <dcterms:modified xsi:type="dcterms:W3CDTF">2019-06-11T09:33:22Z</dcterms:modified>
</cp:coreProperties>
</file>