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5"/>
  </p:notesMasterIdLst>
  <p:sldIdLst>
    <p:sldId id="261" r:id="rId2"/>
    <p:sldId id="262" r:id="rId3"/>
    <p:sldId id="265" r:id="rId4"/>
    <p:sldId id="268" r:id="rId5"/>
    <p:sldId id="275" r:id="rId6"/>
    <p:sldId id="274" r:id="rId7"/>
    <p:sldId id="271" r:id="rId8"/>
    <p:sldId id="272" r:id="rId9"/>
    <p:sldId id="276" r:id="rId10"/>
    <p:sldId id="277" r:id="rId11"/>
    <p:sldId id="273" r:id="rId12"/>
    <p:sldId id="27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0173" autoAdjust="0"/>
  </p:normalViewPr>
  <p:slideViewPr>
    <p:cSldViewPr>
      <p:cViewPr varScale="1">
        <p:scale>
          <a:sx n="45" d="100"/>
          <a:sy n="45" d="100"/>
        </p:scale>
        <p:origin x="1886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D4DD2E-ADBA-4032-BA35-FA57BB44B52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B58573F-EFB5-43BE-88CE-5284332B918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bg1"/>
              </a:solidFill>
            </a:rPr>
            <a:t>Career training that addresses traditions, values, and norms in various cultural groups</a:t>
          </a:r>
          <a:endParaRPr lang="en-US" sz="2400" dirty="0">
            <a:solidFill>
              <a:schemeClr val="bg1"/>
            </a:solidFill>
          </a:endParaRPr>
        </a:p>
      </dgm:t>
    </dgm:pt>
    <dgm:pt modelId="{107C1737-C07B-46BB-A474-2D05E373DB43}" type="parTrans" cxnId="{D2A54FFF-B1BD-4CD9-8816-6FDB11D4DED7}">
      <dgm:prSet/>
      <dgm:spPr/>
      <dgm:t>
        <a:bodyPr/>
        <a:lstStyle/>
        <a:p>
          <a:endParaRPr lang="en-US"/>
        </a:p>
      </dgm:t>
    </dgm:pt>
    <dgm:pt modelId="{45B3B554-830A-417D-BEAE-FB5CCDDDFC3D}" type="sibTrans" cxnId="{D2A54FFF-B1BD-4CD9-8816-6FDB11D4DED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6D4F520-0661-4A9A-939E-2E344AA1CD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bg1"/>
              </a:solidFill>
            </a:rPr>
            <a:t>Overcoming cultural barriers, social barriers and inequities in career development</a:t>
          </a:r>
          <a:endParaRPr lang="en-US" sz="2400" dirty="0">
            <a:solidFill>
              <a:schemeClr val="bg1"/>
            </a:solidFill>
          </a:endParaRPr>
        </a:p>
      </dgm:t>
    </dgm:pt>
    <dgm:pt modelId="{1C1EF28A-9858-4E3F-A2EA-F5C42B18BB2E}" type="parTrans" cxnId="{554DF57F-6DC1-494F-AF4E-B0B833A1E830}">
      <dgm:prSet/>
      <dgm:spPr/>
      <dgm:t>
        <a:bodyPr/>
        <a:lstStyle/>
        <a:p>
          <a:endParaRPr lang="en-US"/>
        </a:p>
      </dgm:t>
    </dgm:pt>
    <dgm:pt modelId="{78EED3DD-6AAE-4E09-A05F-00A5695D642A}" type="sibTrans" cxnId="{554DF57F-6DC1-494F-AF4E-B0B833A1E83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454CD35-C298-4E34-A4D1-9A030E88770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bg1"/>
              </a:solidFill>
            </a:rPr>
            <a:t>Careers for undocumented students</a:t>
          </a:r>
          <a:endParaRPr lang="en-US" sz="2400" dirty="0">
            <a:solidFill>
              <a:schemeClr val="bg1"/>
            </a:solidFill>
          </a:endParaRPr>
        </a:p>
      </dgm:t>
    </dgm:pt>
    <dgm:pt modelId="{028C3F73-8A16-4F63-86C9-9FEC75DDD65F}" type="parTrans" cxnId="{B6B93CE6-4991-49DE-BA5C-36C1BE584197}">
      <dgm:prSet/>
      <dgm:spPr/>
      <dgm:t>
        <a:bodyPr/>
        <a:lstStyle/>
        <a:p>
          <a:endParaRPr lang="en-US"/>
        </a:p>
      </dgm:t>
    </dgm:pt>
    <dgm:pt modelId="{7A7CB1D1-702A-46CC-B52D-38843D225F64}" type="sibTrans" cxnId="{B6B93CE6-4991-49DE-BA5C-36C1BE58419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00CCF7E-1728-4818-AB57-CA12245852C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bg1"/>
              </a:solidFill>
            </a:rPr>
            <a:t>Current NCDA Membership Status</a:t>
          </a:r>
          <a:endParaRPr lang="en-US" sz="2400" dirty="0">
            <a:solidFill>
              <a:schemeClr val="bg1"/>
            </a:solidFill>
          </a:endParaRPr>
        </a:p>
      </dgm:t>
    </dgm:pt>
    <dgm:pt modelId="{3CE13F30-E8BE-46EA-9E0F-F0C4849F3DCB}" type="parTrans" cxnId="{B8B60DC4-BB0A-440F-A200-386C18A34CAA}">
      <dgm:prSet/>
      <dgm:spPr/>
      <dgm:t>
        <a:bodyPr/>
        <a:lstStyle/>
        <a:p>
          <a:endParaRPr lang="en-US"/>
        </a:p>
      </dgm:t>
    </dgm:pt>
    <dgm:pt modelId="{6BD176C2-763A-4E5F-899C-0DEDBA6C00F8}" type="sibTrans" cxnId="{B8B60DC4-BB0A-440F-A200-386C18A34CAA}">
      <dgm:prSet/>
      <dgm:spPr/>
      <dgm:t>
        <a:bodyPr/>
        <a:lstStyle/>
        <a:p>
          <a:endParaRPr lang="en-US"/>
        </a:p>
      </dgm:t>
    </dgm:pt>
    <dgm:pt modelId="{094F6F42-DBEF-4ED6-8776-997F37F2B2F7}" type="pres">
      <dgm:prSet presAssocID="{C0D4DD2E-ADBA-4032-BA35-FA57BB44B52A}" presName="root" presStyleCnt="0">
        <dgm:presLayoutVars>
          <dgm:dir/>
          <dgm:resizeHandles val="exact"/>
        </dgm:presLayoutVars>
      </dgm:prSet>
      <dgm:spPr/>
    </dgm:pt>
    <dgm:pt modelId="{30B34B97-9391-4E43-9AAF-6468B15D19CB}" type="pres">
      <dgm:prSet presAssocID="{C0D4DD2E-ADBA-4032-BA35-FA57BB44B52A}" presName="container" presStyleCnt="0">
        <dgm:presLayoutVars>
          <dgm:dir/>
          <dgm:resizeHandles val="exact"/>
        </dgm:presLayoutVars>
      </dgm:prSet>
      <dgm:spPr/>
    </dgm:pt>
    <dgm:pt modelId="{41717B7A-0C1C-4DC8-A686-6B9565005DB1}" type="pres">
      <dgm:prSet presAssocID="{BB58573F-EFB5-43BE-88CE-5284332B9181}" presName="compNode" presStyleCnt="0"/>
      <dgm:spPr/>
    </dgm:pt>
    <dgm:pt modelId="{94FF89A7-6B3F-41F3-BD44-B1D8BC4E8989}" type="pres">
      <dgm:prSet presAssocID="{BB58573F-EFB5-43BE-88CE-5284332B9181}" presName="iconBgRect" presStyleLbl="bgShp" presStyleIdx="0" presStyleCnt="4"/>
      <dgm:spPr/>
    </dgm:pt>
    <dgm:pt modelId="{CCA29FA8-E59E-4654-8529-73B799E66D39}" type="pres">
      <dgm:prSet presAssocID="{BB58573F-EFB5-43BE-88CE-5284332B918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4D520466-5C4B-4ED4-99AE-AE83D2207FAE}" type="pres">
      <dgm:prSet presAssocID="{BB58573F-EFB5-43BE-88CE-5284332B9181}" presName="spaceRect" presStyleCnt="0"/>
      <dgm:spPr/>
    </dgm:pt>
    <dgm:pt modelId="{66C1F55A-3E94-4612-9891-1020D71D9DB7}" type="pres">
      <dgm:prSet presAssocID="{BB58573F-EFB5-43BE-88CE-5284332B9181}" presName="textRect" presStyleLbl="revTx" presStyleIdx="0" presStyleCnt="4" custScaleY="219788">
        <dgm:presLayoutVars>
          <dgm:chMax val="1"/>
          <dgm:chPref val="1"/>
        </dgm:presLayoutVars>
      </dgm:prSet>
      <dgm:spPr/>
    </dgm:pt>
    <dgm:pt modelId="{824ADDB5-8243-4F96-B3DA-93B9AF54ECA9}" type="pres">
      <dgm:prSet presAssocID="{45B3B554-830A-417D-BEAE-FB5CCDDDFC3D}" presName="sibTrans" presStyleLbl="sibTrans2D1" presStyleIdx="0" presStyleCnt="0"/>
      <dgm:spPr/>
    </dgm:pt>
    <dgm:pt modelId="{BDF34E19-649C-46D6-A468-5C2A229F0EFF}" type="pres">
      <dgm:prSet presAssocID="{F6D4F520-0661-4A9A-939E-2E344AA1CD06}" presName="compNode" presStyleCnt="0"/>
      <dgm:spPr/>
    </dgm:pt>
    <dgm:pt modelId="{99CA75B3-E834-4915-8A66-0462C4541A22}" type="pres">
      <dgm:prSet presAssocID="{F6D4F520-0661-4A9A-939E-2E344AA1CD06}" presName="iconBgRect" presStyleLbl="bgShp" presStyleIdx="1" presStyleCnt="4"/>
      <dgm:spPr/>
    </dgm:pt>
    <dgm:pt modelId="{BC1894DE-28F1-4535-AB2D-1C998A64E48B}" type="pres">
      <dgm:prSet presAssocID="{F6D4F520-0661-4A9A-939E-2E344AA1CD0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3569F2C3-6B28-4466-B15F-FE7A772FB4FF}" type="pres">
      <dgm:prSet presAssocID="{F6D4F520-0661-4A9A-939E-2E344AA1CD06}" presName="spaceRect" presStyleCnt="0"/>
      <dgm:spPr/>
    </dgm:pt>
    <dgm:pt modelId="{D8949299-883D-4BF1-96A1-213A4597767C}" type="pres">
      <dgm:prSet presAssocID="{F6D4F520-0661-4A9A-939E-2E344AA1CD06}" presName="textRect" presStyleLbl="revTx" presStyleIdx="1" presStyleCnt="4" custScaleY="205998">
        <dgm:presLayoutVars>
          <dgm:chMax val="1"/>
          <dgm:chPref val="1"/>
        </dgm:presLayoutVars>
      </dgm:prSet>
      <dgm:spPr/>
    </dgm:pt>
    <dgm:pt modelId="{09584A2C-3F47-49C9-8C9D-21ECC7EBE124}" type="pres">
      <dgm:prSet presAssocID="{78EED3DD-6AAE-4E09-A05F-00A5695D642A}" presName="sibTrans" presStyleLbl="sibTrans2D1" presStyleIdx="0" presStyleCnt="0"/>
      <dgm:spPr/>
    </dgm:pt>
    <dgm:pt modelId="{095A4745-2434-4ABA-BEC9-2FD200F0A3BD}" type="pres">
      <dgm:prSet presAssocID="{E454CD35-C298-4E34-A4D1-9A030E887704}" presName="compNode" presStyleCnt="0"/>
      <dgm:spPr/>
    </dgm:pt>
    <dgm:pt modelId="{C7DEAA22-F901-458C-AA74-00ED9AC242B0}" type="pres">
      <dgm:prSet presAssocID="{E454CD35-C298-4E34-A4D1-9A030E887704}" presName="iconBgRect" presStyleLbl="bgShp" presStyleIdx="2" presStyleCnt="4"/>
      <dgm:spPr/>
    </dgm:pt>
    <dgm:pt modelId="{98EFEB02-E3AF-467A-BD5D-FDFDDC7A63E3}" type="pres">
      <dgm:prSet presAssocID="{E454CD35-C298-4E34-A4D1-9A030E88770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4B061DE2-82D8-49B6-BE6C-E3E9BCB8E225}" type="pres">
      <dgm:prSet presAssocID="{E454CD35-C298-4E34-A4D1-9A030E887704}" presName="spaceRect" presStyleCnt="0"/>
      <dgm:spPr/>
    </dgm:pt>
    <dgm:pt modelId="{AE2AA075-088E-401F-BA95-A96DB7C7960C}" type="pres">
      <dgm:prSet presAssocID="{E454CD35-C298-4E34-A4D1-9A030E887704}" presName="textRect" presStyleLbl="revTx" presStyleIdx="2" presStyleCnt="4">
        <dgm:presLayoutVars>
          <dgm:chMax val="1"/>
          <dgm:chPref val="1"/>
        </dgm:presLayoutVars>
      </dgm:prSet>
      <dgm:spPr/>
    </dgm:pt>
    <dgm:pt modelId="{E90FF483-3F89-4A97-B410-15B7468E06FB}" type="pres">
      <dgm:prSet presAssocID="{7A7CB1D1-702A-46CC-B52D-38843D225F64}" presName="sibTrans" presStyleLbl="sibTrans2D1" presStyleIdx="0" presStyleCnt="0"/>
      <dgm:spPr/>
    </dgm:pt>
    <dgm:pt modelId="{D2A844CE-E5B8-48AC-961A-D09E2BB6F033}" type="pres">
      <dgm:prSet presAssocID="{B00CCF7E-1728-4818-AB57-CA12245852CE}" presName="compNode" presStyleCnt="0"/>
      <dgm:spPr/>
    </dgm:pt>
    <dgm:pt modelId="{9189B40B-CD3D-438F-8F3F-6A709DF24DB3}" type="pres">
      <dgm:prSet presAssocID="{B00CCF7E-1728-4818-AB57-CA12245852CE}" presName="iconBgRect" presStyleLbl="bgShp" presStyleIdx="3" presStyleCnt="4"/>
      <dgm:spPr/>
    </dgm:pt>
    <dgm:pt modelId="{813A9E7F-5BE9-4ED4-8C36-96027789D825}" type="pres">
      <dgm:prSet presAssocID="{B00CCF7E-1728-4818-AB57-CA12245852C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89B763A-2082-4556-B9CD-50224D613D2E}" type="pres">
      <dgm:prSet presAssocID="{B00CCF7E-1728-4818-AB57-CA12245852CE}" presName="spaceRect" presStyleCnt="0"/>
      <dgm:spPr/>
    </dgm:pt>
    <dgm:pt modelId="{E913ACD1-A73C-460C-8FD9-4717440F2D11}" type="pres">
      <dgm:prSet presAssocID="{B00CCF7E-1728-4818-AB57-CA12245852C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91FF34D-BCFA-4298-A0DB-834166C3C286}" type="presOf" srcId="{7A7CB1D1-702A-46CC-B52D-38843D225F64}" destId="{E90FF483-3F89-4A97-B410-15B7468E06FB}" srcOrd="0" destOrd="0" presId="urn:microsoft.com/office/officeart/2018/2/layout/IconCircleList"/>
    <dgm:cxn modelId="{79A2DD75-DE10-4A88-9E11-A33F828E5811}" type="presOf" srcId="{78EED3DD-6AAE-4E09-A05F-00A5695D642A}" destId="{09584A2C-3F47-49C9-8C9D-21ECC7EBE124}" srcOrd="0" destOrd="0" presId="urn:microsoft.com/office/officeart/2018/2/layout/IconCircleList"/>
    <dgm:cxn modelId="{98A31357-F22B-4873-A405-E7A6DB528E0A}" type="presOf" srcId="{B00CCF7E-1728-4818-AB57-CA12245852CE}" destId="{E913ACD1-A73C-460C-8FD9-4717440F2D11}" srcOrd="0" destOrd="0" presId="urn:microsoft.com/office/officeart/2018/2/layout/IconCircleList"/>
    <dgm:cxn modelId="{554DF57F-6DC1-494F-AF4E-B0B833A1E830}" srcId="{C0D4DD2E-ADBA-4032-BA35-FA57BB44B52A}" destId="{F6D4F520-0661-4A9A-939E-2E344AA1CD06}" srcOrd="1" destOrd="0" parTransId="{1C1EF28A-9858-4E3F-A2EA-F5C42B18BB2E}" sibTransId="{78EED3DD-6AAE-4E09-A05F-00A5695D642A}"/>
    <dgm:cxn modelId="{88AEC986-CC4B-464C-95BB-DE98C2FD5761}" type="presOf" srcId="{E454CD35-C298-4E34-A4D1-9A030E887704}" destId="{AE2AA075-088E-401F-BA95-A96DB7C7960C}" srcOrd="0" destOrd="0" presId="urn:microsoft.com/office/officeart/2018/2/layout/IconCircleList"/>
    <dgm:cxn modelId="{14B3FD99-0C93-4E7E-B7A3-B72FA1D1A693}" type="presOf" srcId="{C0D4DD2E-ADBA-4032-BA35-FA57BB44B52A}" destId="{094F6F42-DBEF-4ED6-8776-997F37F2B2F7}" srcOrd="0" destOrd="0" presId="urn:microsoft.com/office/officeart/2018/2/layout/IconCircleList"/>
    <dgm:cxn modelId="{8B0B3FA2-B50D-4F69-9994-49048EE92C3D}" type="presOf" srcId="{45B3B554-830A-417D-BEAE-FB5CCDDDFC3D}" destId="{824ADDB5-8243-4F96-B3DA-93B9AF54ECA9}" srcOrd="0" destOrd="0" presId="urn:microsoft.com/office/officeart/2018/2/layout/IconCircleList"/>
    <dgm:cxn modelId="{B8B60DC4-BB0A-440F-A200-386C18A34CAA}" srcId="{C0D4DD2E-ADBA-4032-BA35-FA57BB44B52A}" destId="{B00CCF7E-1728-4818-AB57-CA12245852CE}" srcOrd="3" destOrd="0" parTransId="{3CE13F30-E8BE-46EA-9E0F-F0C4849F3DCB}" sibTransId="{6BD176C2-763A-4E5F-899C-0DEDBA6C00F8}"/>
    <dgm:cxn modelId="{7EC8A7DA-6391-405F-B671-A703E1683E38}" type="presOf" srcId="{BB58573F-EFB5-43BE-88CE-5284332B9181}" destId="{66C1F55A-3E94-4612-9891-1020D71D9DB7}" srcOrd="0" destOrd="0" presId="urn:microsoft.com/office/officeart/2018/2/layout/IconCircleList"/>
    <dgm:cxn modelId="{A78A42DF-1D26-4AF3-80C9-6746AA4441BF}" type="presOf" srcId="{F6D4F520-0661-4A9A-939E-2E344AA1CD06}" destId="{D8949299-883D-4BF1-96A1-213A4597767C}" srcOrd="0" destOrd="0" presId="urn:microsoft.com/office/officeart/2018/2/layout/IconCircleList"/>
    <dgm:cxn modelId="{B6B93CE6-4991-49DE-BA5C-36C1BE584197}" srcId="{C0D4DD2E-ADBA-4032-BA35-FA57BB44B52A}" destId="{E454CD35-C298-4E34-A4D1-9A030E887704}" srcOrd="2" destOrd="0" parTransId="{028C3F73-8A16-4F63-86C9-9FEC75DDD65F}" sibTransId="{7A7CB1D1-702A-46CC-B52D-38843D225F64}"/>
    <dgm:cxn modelId="{D2A54FFF-B1BD-4CD9-8816-6FDB11D4DED7}" srcId="{C0D4DD2E-ADBA-4032-BA35-FA57BB44B52A}" destId="{BB58573F-EFB5-43BE-88CE-5284332B9181}" srcOrd="0" destOrd="0" parTransId="{107C1737-C07B-46BB-A474-2D05E373DB43}" sibTransId="{45B3B554-830A-417D-BEAE-FB5CCDDDFC3D}"/>
    <dgm:cxn modelId="{025F7362-654E-4649-84E5-2B643DE65620}" type="presParOf" srcId="{094F6F42-DBEF-4ED6-8776-997F37F2B2F7}" destId="{30B34B97-9391-4E43-9AAF-6468B15D19CB}" srcOrd="0" destOrd="0" presId="urn:microsoft.com/office/officeart/2018/2/layout/IconCircleList"/>
    <dgm:cxn modelId="{F0BFBCAA-BE63-4722-B7B9-6873032BACA3}" type="presParOf" srcId="{30B34B97-9391-4E43-9AAF-6468B15D19CB}" destId="{41717B7A-0C1C-4DC8-A686-6B9565005DB1}" srcOrd="0" destOrd="0" presId="urn:microsoft.com/office/officeart/2018/2/layout/IconCircleList"/>
    <dgm:cxn modelId="{67485116-B9B3-4DA8-8A47-5269AF74248F}" type="presParOf" srcId="{41717B7A-0C1C-4DC8-A686-6B9565005DB1}" destId="{94FF89A7-6B3F-41F3-BD44-B1D8BC4E8989}" srcOrd="0" destOrd="0" presId="urn:microsoft.com/office/officeart/2018/2/layout/IconCircleList"/>
    <dgm:cxn modelId="{048A8144-B66D-4534-9E90-0C1896822417}" type="presParOf" srcId="{41717B7A-0C1C-4DC8-A686-6B9565005DB1}" destId="{CCA29FA8-E59E-4654-8529-73B799E66D39}" srcOrd="1" destOrd="0" presId="urn:microsoft.com/office/officeart/2018/2/layout/IconCircleList"/>
    <dgm:cxn modelId="{D3A5915F-F09F-4113-AF09-F8E6D306B372}" type="presParOf" srcId="{41717B7A-0C1C-4DC8-A686-6B9565005DB1}" destId="{4D520466-5C4B-4ED4-99AE-AE83D2207FAE}" srcOrd="2" destOrd="0" presId="urn:microsoft.com/office/officeart/2018/2/layout/IconCircleList"/>
    <dgm:cxn modelId="{ABA1E06C-3956-48EA-9F27-9838A5B9079F}" type="presParOf" srcId="{41717B7A-0C1C-4DC8-A686-6B9565005DB1}" destId="{66C1F55A-3E94-4612-9891-1020D71D9DB7}" srcOrd="3" destOrd="0" presId="urn:microsoft.com/office/officeart/2018/2/layout/IconCircleList"/>
    <dgm:cxn modelId="{209DE5EF-5774-4914-80E5-CCF47E157DF5}" type="presParOf" srcId="{30B34B97-9391-4E43-9AAF-6468B15D19CB}" destId="{824ADDB5-8243-4F96-B3DA-93B9AF54ECA9}" srcOrd="1" destOrd="0" presId="urn:microsoft.com/office/officeart/2018/2/layout/IconCircleList"/>
    <dgm:cxn modelId="{630BBE4F-D7A1-4588-9F5D-4D1BCA71C8D3}" type="presParOf" srcId="{30B34B97-9391-4E43-9AAF-6468B15D19CB}" destId="{BDF34E19-649C-46D6-A468-5C2A229F0EFF}" srcOrd="2" destOrd="0" presId="urn:microsoft.com/office/officeart/2018/2/layout/IconCircleList"/>
    <dgm:cxn modelId="{4AFE1215-BE59-400B-9BE0-4E08A5EE4C74}" type="presParOf" srcId="{BDF34E19-649C-46D6-A468-5C2A229F0EFF}" destId="{99CA75B3-E834-4915-8A66-0462C4541A22}" srcOrd="0" destOrd="0" presId="urn:microsoft.com/office/officeart/2018/2/layout/IconCircleList"/>
    <dgm:cxn modelId="{A3E0D9CA-FFF8-4E7D-8F8A-0933CBF820EA}" type="presParOf" srcId="{BDF34E19-649C-46D6-A468-5C2A229F0EFF}" destId="{BC1894DE-28F1-4535-AB2D-1C998A64E48B}" srcOrd="1" destOrd="0" presId="urn:microsoft.com/office/officeart/2018/2/layout/IconCircleList"/>
    <dgm:cxn modelId="{3F5005BC-9E21-4FC3-A8C0-0CD96BE7D884}" type="presParOf" srcId="{BDF34E19-649C-46D6-A468-5C2A229F0EFF}" destId="{3569F2C3-6B28-4466-B15F-FE7A772FB4FF}" srcOrd="2" destOrd="0" presId="urn:microsoft.com/office/officeart/2018/2/layout/IconCircleList"/>
    <dgm:cxn modelId="{259ED838-45C8-4B6A-BC2D-1DB3E2DC7E1B}" type="presParOf" srcId="{BDF34E19-649C-46D6-A468-5C2A229F0EFF}" destId="{D8949299-883D-4BF1-96A1-213A4597767C}" srcOrd="3" destOrd="0" presId="urn:microsoft.com/office/officeart/2018/2/layout/IconCircleList"/>
    <dgm:cxn modelId="{30086914-C409-4F51-8BC6-0787B72A23D2}" type="presParOf" srcId="{30B34B97-9391-4E43-9AAF-6468B15D19CB}" destId="{09584A2C-3F47-49C9-8C9D-21ECC7EBE124}" srcOrd="3" destOrd="0" presId="urn:microsoft.com/office/officeart/2018/2/layout/IconCircleList"/>
    <dgm:cxn modelId="{A1F077A2-55E0-4E17-ACBF-690814F49CFC}" type="presParOf" srcId="{30B34B97-9391-4E43-9AAF-6468B15D19CB}" destId="{095A4745-2434-4ABA-BEC9-2FD200F0A3BD}" srcOrd="4" destOrd="0" presId="urn:microsoft.com/office/officeart/2018/2/layout/IconCircleList"/>
    <dgm:cxn modelId="{2CFD6773-97A6-47AA-9150-0A4104D8BFEB}" type="presParOf" srcId="{095A4745-2434-4ABA-BEC9-2FD200F0A3BD}" destId="{C7DEAA22-F901-458C-AA74-00ED9AC242B0}" srcOrd="0" destOrd="0" presId="urn:microsoft.com/office/officeart/2018/2/layout/IconCircleList"/>
    <dgm:cxn modelId="{B01D8FC4-BA94-428E-A0C3-33A9AB803065}" type="presParOf" srcId="{095A4745-2434-4ABA-BEC9-2FD200F0A3BD}" destId="{98EFEB02-E3AF-467A-BD5D-FDFDDC7A63E3}" srcOrd="1" destOrd="0" presId="urn:microsoft.com/office/officeart/2018/2/layout/IconCircleList"/>
    <dgm:cxn modelId="{29E82F8B-75A3-4A0A-826F-AC76CC1A3AC9}" type="presParOf" srcId="{095A4745-2434-4ABA-BEC9-2FD200F0A3BD}" destId="{4B061DE2-82D8-49B6-BE6C-E3E9BCB8E225}" srcOrd="2" destOrd="0" presId="urn:microsoft.com/office/officeart/2018/2/layout/IconCircleList"/>
    <dgm:cxn modelId="{33849923-B331-42DC-8ED2-544CBD95D452}" type="presParOf" srcId="{095A4745-2434-4ABA-BEC9-2FD200F0A3BD}" destId="{AE2AA075-088E-401F-BA95-A96DB7C7960C}" srcOrd="3" destOrd="0" presId="urn:microsoft.com/office/officeart/2018/2/layout/IconCircleList"/>
    <dgm:cxn modelId="{C08E0DE2-6713-4040-8F2D-159FAB165006}" type="presParOf" srcId="{30B34B97-9391-4E43-9AAF-6468B15D19CB}" destId="{E90FF483-3F89-4A97-B410-15B7468E06FB}" srcOrd="5" destOrd="0" presId="urn:microsoft.com/office/officeart/2018/2/layout/IconCircleList"/>
    <dgm:cxn modelId="{520F397F-1D6C-48BE-AA3A-3D6279F217C8}" type="presParOf" srcId="{30B34B97-9391-4E43-9AAF-6468B15D19CB}" destId="{D2A844CE-E5B8-48AC-961A-D09E2BB6F033}" srcOrd="6" destOrd="0" presId="urn:microsoft.com/office/officeart/2018/2/layout/IconCircleList"/>
    <dgm:cxn modelId="{2D4EC153-43E9-4B09-96A6-50D16E4333CA}" type="presParOf" srcId="{D2A844CE-E5B8-48AC-961A-D09E2BB6F033}" destId="{9189B40B-CD3D-438F-8F3F-6A709DF24DB3}" srcOrd="0" destOrd="0" presId="urn:microsoft.com/office/officeart/2018/2/layout/IconCircleList"/>
    <dgm:cxn modelId="{B246FCD5-E221-4457-B205-6D7E3C326BCC}" type="presParOf" srcId="{D2A844CE-E5B8-48AC-961A-D09E2BB6F033}" destId="{813A9E7F-5BE9-4ED4-8C36-96027789D825}" srcOrd="1" destOrd="0" presId="urn:microsoft.com/office/officeart/2018/2/layout/IconCircleList"/>
    <dgm:cxn modelId="{8AEAFAA8-1494-448F-91D9-57FA4D2478BB}" type="presParOf" srcId="{D2A844CE-E5B8-48AC-961A-D09E2BB6F033}" destId="{289B763A-2082-4556-B9CD-50224D613D2E}" srcOrd="2" destOrd="0" presId="urn:microsoft.com/office/officeart/2018/2/layout/IconCircleList"/>
    <dgm:cxn modelId="{325C81E9-1EBF-4D6A-B8FB-85B8E6E01388}" type="presParOf" srcId="{D2A844CE-E5B8-48AC-961A-D09E2BB6F033}" destId="{E913ACD1-A73C-460C-8FD9-4717440F2D1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F89A7-6B3F-41F3-BD44-B1D8BC4E8989}">
      <dsp:nvSpPr>
        <dsp:cNvPr id="0" name=""/>
        <dsp:cNvSpPr/>
      </dsp:nvSpPr>
      <dsp:spPr>
        <a:xfrm>
          <a:off x="2213" y="950092"/>
          <a:ext cx="1073779" cy="10737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A29FA8-E59E-4654-8529-73B799E66D39}">
      <dsp:nvSpPr>
        <dsp:cNvPr id="0" name=""/>
        <dsp:cNvSpPr/>
      </dsp:nvSpPr>
      <dsp:spPr>
        <a:xfrm>
          <a:off x="227707" y="1175585"/>
          <a:ext cx="622792" cy="6227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1F55A-3E94-4612-9891-1020D71D9DB7}">
      <dsp:nvSpPr>
        <dsp:cNvPr id="0" name=""/>
        <dsp:cNvSpPr/>
      </dsp:nvSpPr>
      <dsp:spPr>
        <a:xfrm>
          <a:off x="1306088" y="306962"/>
          <a:ext cx="2531052" cy="2360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Career training that addresses traditions, values, and norms in various cultural groups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1306088" y="306962"/>
        <a:ext cx="2531052" cy="2360039"/>
      </dsp:txXfrm>
    </dsp:sp>
    <dsp:sp modelId="{99CA75B3-E834-4915-8A66-0462C4541A22}">
      <dsp:nvSpPr>
        <dsp:cNvPr id="0" name=""/>
        <dsp:cNvSpPr/>
      </dsp:nvSpPr>
      <dsp:spPr>
        <a:xfrm>
          <a:off x="4278157" y="950092"/>
          <a:ext cx="1073779" cy="107377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1894DE-28F1-4535-AB2D-1C998A64E48B}">
      <dsp:nvSpPr>
        <dsp:cNvPr id="0" name=""/>
        <dsp:cNvSpPr/>
      </dsp:nvSpPr>
      <dsp:spPr>
        <a:xfrm>
          <a:off x="4503651" y="1175585"/>
          <a:ext cx="622792" cy="6227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49299-883D-4BF1-96A1-213A4597767C}">
      <dsp:nvSpPr>
        <dsp:cNvPr id="0" name=""/>
        <dsp:cNvSpPr/>
      </dsp:nvSpPr>
      <dsp:spPr>
        <a:xfrm>
          <a:off x="5582033" y="380999"/>
          <a:ext cx="2531052" cy="2211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Overcoming cultural barriers, social barriers and inequities in career development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5582033" y="380999"/>
        <a:ext cx="2531052" cy="2211964"/>
      </dsp:txXfrm>
    </dsp:sp>
    <dsp:sp modelId="{C7DEAA22-F901-458C-AA74-00ED9AC242B0}">
      <dsp:nvSpPr>
        <dsp:cNvPr id="0" name=""/>
        <dsp:cNvSpPr/>
      </dsp:nvSpPr>
      <dsp:spPr>
        <a:xfrm>
          <a:off x="2213" y="3496057"/>
          <a:ext cx="1073779" cy="107377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EFEB02-E3AF-467A-BD5D-FDFDDC7A63E3}">
      <dsp:nvSpPr>
        <dsp:cNvPr id="0" name=""/>
        <dsp:cNvSpPr/>
      </dsp:nvSpPr>
      <dsp:spPr>
        <a:xfrm>
          <a:off x="227707" y="3721551"/>
          <a:ext cx="622792" cy="6227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AA075-088E-401F-BA95-A96DB7C7960C}">
      <dsp:nvSpPr>
        <dsp:cNvPr id="0" name=""/>
        <dsp:cNvSpPr/>
      </dsp:nvSpPr>
      <dsp:spPr>
        <a:xfrm>
          <a:off x="1306088" y="3496057"/>
          <a:ext cx="2531052" cy="1073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Careers for undocumented students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1306088" y="3496057"/>
        <a:ext cx="2531052" cy="1073779"/>
      </dsp:txXfrm>
    </dsp:sp>
    <dsp:sp modelId="{9189B40B-CD3D-438F-8F3F-6A709DF24DB3}">
      <dsp:nvSpPr>
        <dsp:cNvPr id="0" name=""/>
        <dsp:cNvSpPr/>
      </dsp:nvSpPr>
      <dsp:spPr>
        <a:xfrm>
          <a:off x="4278157" y="3496057"/>
          <a:ext cx="1073779" cy="107377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3A9E7F-5BE9-4ED4-8C36-96027789D825}">
      <dsp:nvSpPr>
        <dsp:cNvPr id="0" name=""/>
        <dsp:cNvSpPr/>
      </dsp:nvSpPr>
      <dsp:spPr>
        <a:xfrm>
          <a:off x="4503651" y="3721551"/>
          <a:ext cx="622792" cy="62279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3ACD1-A73C-460C-8FD9-4717440F2D11}">
      <dsp:nvSpPr>
        <dsp:cNvPr id="0" name=""/>
        <dsp:cNvSpPr/>
      </dsp:nvSpPr>
      <dsp:spPr>
        <a:xfrm>
          <a:off x="5582033" y="3496057"/>
          <a:ext cx="2531052" cy="1073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Current NCDA Membership Status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5582033" y="3496057"/>
        <a:ext cx="2531052" cy="1073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FF625-EABF-4EC0-A964-7B655F32FE6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77521-8091-4435-B69E-162AD1F3F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90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521-8091-4435-B69E-162AD1F3FC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46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521-8091-4435-B69E-162AD1F3FC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02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521-8091-4435-B69E-162AD1F3FC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8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521-8091-4435-B69E-162AD1F3FC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02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521-8091-4435-B69E-162AD1F3FC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89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521-8091-4435-B69E-162AD1F3FC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5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3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6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25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981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99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7921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46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35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4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7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5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4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8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9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2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8961034-0E54-4C78-A9E2-F989EF84B058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5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37214A4-997B-4C95-951E-08E1B51B5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13159" y="632459"/>
            <a:ext cx="6872547" cy="302514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</a:rPr>
              <a:t>Leadership Academy Action Learning Project</a:t>
            </a:r>
            <a:br>
              <a:rPr lang="en-US" sz="2800" b="1" dirty="0">
                <a:solidFill>
                  <a:schemeClr val="bg1"/>
                </a:solidFill>
              </a:rPr>
            </a:b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Exploring the Role of NCDA in Preparing School Counselors to work with Underrepresented Students in Career Development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13158" y="3843867"/>
            <a:ext cx="6389693" cy="2785533"/>
          </a:xfrm>
        </p:spPr>
        <p:txBody>
          <a:bodyPr vert="horz" lIns="0" tIns="45720" rIns="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spc="-50" dirty="0">
                <a:solidFill>
                  <a:schemeClr val="bg1"/>
                </a:solidFill>
                <a:latin typeface="+mj-lt"/>
                <a:cs typeface="Aharoni" panose="020B0604020202020204" pitchFamily="2" charset="-79"/>
              </a:rPr>
              <a:t>June 2019</a:t>
            </a:r>
          </a:p>
          <a:p>
            <a:pPr>
              <a:lnSpc>
                <a:spcPct val="90000"/>
              </a:lnSpc>
            </a:pPr>
            <a:r>
              <a:rPr lang="en-US" sz="2400" b="1" spc="-50" dirty="0">
                <a:solidFill>
                  <a:schemeClr val="bg1"/>
                </a:solidFill>
                <a:latin typeface="+mj-lt"/>
                <a:cs typeface="Aharoni" panose="020B0604020202020204" pitchFamily="2" charset="-79"/>
              </a:rPr>
              <a:t>Carla B. Cheatham, M.Ed., NCC. LPC, CSCDA</a:t>
            </a:r>
          </a:p>
          <a:p>
            <a:pPr>
              <a:lnSpc>
                <a:spcPct val="90000"/>
              </a:lnSpc>
            </a:pPr>
            <a:r>
              <a:rPr lang="en-US" sz="2400" b="1" spc="-50" dirty="0">
                <a:solidFill>
                  <a:schemeClr val="bg1"/>
                </a:solidFill>
                <a:latin typeface="+mj-lt"/>
                <a:cs typeface="Aharoni" panose="020B0604020202020204" pitchFamily="2" charset="-79"/>
              </a:rPr>
              <a:t>School Counselor, Bremen High School</a:t>
            </a:r>
          </a:p>
          <a:p>
            <a:pPr>
              <a:lnSpc>
                <a:spcPct val="90000"/>
              </a:lnSpc>
            </a:pPr>
            <a:r>
              <a:rPr lang="en-US" sz="2400" b="1" spc="-50" dirty="0">
                <a:solidFill>
                  <a:schemeClr val="bg1"/>
                </a:solidFill>
                <a:latin typeface="+mj-lt"/>
                <a:cs typeface="Aharoni" panose="020B0604020202020204" pitchFamily="2" charset="-79"/>
              </a:rPr>
              <a:t>Doctoral Student, Governors State University</a:t>
            </a:r>
          </a:p>
          <a:p>
            <a:pPr>
              <a:lnSpc>
                <a:spcPct val="90000"/>
              </a:lnSpc>
            </a:pPr>
            <a:r>
              <a:rPr lang="en-US" sz="2400" b="1" spc="-50" dirty="0">
                <a:solidFill>
                  <a:schemeClr val="bg1"/>
                </a:solidFill>
                <a:latin typeface="+mj-lt"/>
                <a:cs typeface="Aharoni" panose="020B0604020202020204" pitchFamily="2" charset="-79"/>
              </a:rPr>
              <a:t>Mentor: Constance J. Pritchard</a:t>
            </a: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084" y="0"/>
            <a:ext cx="1753538" cy="632458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307A8868-805D-4C18-8A8B-4817BA9FF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CF59EB9-1EAB-47CE-AC8B-8EFD96929F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8786ADE-071C-435B-81E3-54A82DD5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F46AF6B-37AC-410E-9A0A-2F70B937A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AEF4DD0-8A5B-40F1-88BA-ABE5ADE4D2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BA5EA8C-8F33-4994-A748-233E839E4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5711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DB349-9ECE-4608-B1AE-ECA27CD93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7200"/>
            <a:ext cx="7010400" cy="9144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Implementations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E747F-6737-43AA-BB0A-29B859410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71600"/>
            <a:ext cx="7696200" cy="4572000"/>
          </a:xfrm>
        </p:spPr>
        <p:txBody>
          <a:bodyPr>
            <a:normAutofit/>
          </a:bodyPr>
          <a:lstStyle/>
          <a:p>
            <a:pPr lvl="2">
              <a:lnSpc>
                <a:spcPct val="90000"/>
              </a:lnSpc>
            </a:pPr>
            <a:endParaRPr lang="en-US" sz="2000" b="1" dirty="0"/>
          </a:p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chemeClr val="bg1"/>
                </a:solidFill>
              </a:rPr>
              <a:t>Including relating professional development to ESSA career development benchmarks</a:t>
            </a:r>
          </a:p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chemeClr val="bg1"/>
                </a:solidFill>
              </a:rPr>
              <a:t>Reaching out to school administrators for professional development</a:t>
            </a:r>
          </a:p>
          <a:p>
            <a:endParaRPr lang="en-US" dirty="0"/>
          </a:p>
        </p:txBody>
      </p:sp>
      <p:pic>
        <p:nvPicPr>
          <p:cNvPr id="4" name="Picture 3" descr="new NCDA logo_2018.jpg">
            <a:extLst>
              <a:ext uri="{FF2B5EF4-FFF2-40B4-BE49-F238E27FC236}">
                <a16:creationId xmlns:a16="http://schemas.microsoft.com/office/drawing/2014/main" id="{575EEE92-C4BE-4707-B15B-841F5ABDA9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6633"/>
            <a:ext cx="2388831" cy="66290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3451342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90492"/>
            <a:ext cx="8649542" cy="63727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Follow-Up Projects or Activities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1524000"/>
            <a:ext cx="7564041" cy="44957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</a:rPr>
              <a:t>Open the survey to a larger number of school counselor participants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</a:rPr>
              <a:t>Include a follow-up survey targeting school administrators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</a:rPr>
              <a:t>Explore methods of relating SCDA training to current Every Student Succeeds Act (ESSA) requirements to assist school counselors</a:t>
            </a: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" y="6220728"/>
            <a:ext cx="2006600" cy="63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148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0BA2-7B88-49C3-AF21-1742B803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09600"/>
            <a:ext cx="7696200" cy="1295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Follow-Up Projects or Activities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5030F-9CEA-4E0F-8ED9-16BA09824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8800"/>
            <a:ext cx="76962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</a:rPr>
              <a:t>Follow-up survey asking participants what format of career development training they are willing to undergo.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</a:rPr>
              <a:t>Follow-up survey exploring reasons why school counselors have not joined NCDA</a:t>
            </a:r>
          </a:p>
          <a:p>
            <a:endParaRPr lang="en-US" dirty="0"/>
          </a:p>
        </p:txBody>
      </p:sp>
      <p:pic>
        <p:nvPicPr>
          <p:cNvPr id="4" name="Picture 3" descr="new NCDA logo_2018.jpg">
            <a:extLst>
              <a:ext uri="{FF2B5EF4-FFF2-40B4-BE49-F238E27FC236}">
                <a16:creationId xmlns:a16="http://schemas.microsoft.com/office/drawing/2014/main" id="{D7A17026-9D75-49B0-9C5A-9ADF8026C7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" y="6220728"/>
            <a:ext cx="2006600" cy="63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583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F4E5D790-EF7E-4E52-B208-793079B49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3" y="2"/>
            <a:ext cx="91440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1" name="Snip Diagonal Corner Rectangle 6">
            <a:extLst>
              <a:ext uri="{FF2B5EF4-FFF2-40B4-BE49-F238E27FC236}">
                <a16:creationId xmlns:a16="http://schemas.microsoft.com/office/drawing/2014/main" id="{479F3ED9-A242-463F-84AE-C4B05016B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snip2DiagRect">
            <a:avLst>
              <a:gd name="adj1" fmla="val 0"/>
              <a:gd name="adj2" fmla="val 37605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945" y="25401"/>
            <a:ext cx="6400800" cy="6604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457200" y="891082"/>
            <a:ext cx="8077199" cy="5738318"/>
          </a:xfrm>
        </p:spPr>
        <p:txBody>
          <a:bodyPr>
            <a:normAutofit lnSpcReduction="10000"/>
          </a:bodyPr>
          <a:lstStyle/>
          <a:p>
            <a:pPr marL="0" indent="-457200">
              <a:lnSpc>
                <a:spcPct val="90000"/>
              </a:lnSpc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Anctil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T.M., Smith, C.K., Schenck, P., &amp;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Dahir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(2012). Professional school counselors’ career development practices and continuing education needs.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Career Development Quarterly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60., 109-121.</a:t>
            </a:r>
            <a:endParaRPr lang="en-US" sz="2400" b="1" dirty="0"/>
          </a:p>
          <a:p>
            <a:pPr marL="0" indent="-457200">
              <a:lnSpc>
                <a:spcPct val="90000"/>
              </a:lnSpc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Crucil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C., &amp; Amundson, N. (2017). Throwing a wrench in the work (s): using multicultural and social justice competency to develop a social justice-oriented employment counseling toolbox.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Employment Counseling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54, 2-11.</a:t>
            </a:r>
          </a:p>
          <a:p>
            <a:pPr marL="0" indent="-457200">
              <a:lnSpc>
                <a:spcPct val="9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Darrow, A. (2016). The Every Student Succeeds Act (ESSA).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Music Today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30, 41-44.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10.1177/1048371316658327</a:t>
            </a:r>
          </a:p>
          <a:p>
            <a:pPr marL="0" indent="-457200">
              <a:lnSpc>
                <a:spcPct val="9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Morgan, L.W.,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Greenwaldt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M.E., &amp; Gosselin, K.P. (2014). School counselors’ perception of competency in career counseling.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Professional Counselor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4(1), 481-496. 10.15241/lwm.4.5.481</a:t>
            </a:r>
          </a:p>
          <a:p>
            <a:pPr marL="0" indent="-640080">
              <a:lnSpc>
                <a:spcPct val="90000"/>
              </a:lnSpc>
              <a:buNone/>
            </a:pPr>
            <a:endParaRPr lang="en-US" sz="1700" dirty="0"/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" y="25400"/>
            <a:ext cx="685800" cy="19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70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FC3BF2D-25C6-4594-8B55-8F1185219B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4283" y="381000"/>
            <a:ext cx="4167617" cy="8381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7A12C12-F8D4-4AC9-84E1-E4F85BFAB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2" y="0"/>
            <a:ext cx="3053192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LEGO, toy, wall, table&#10;&#10;Description automatically generated">
            <a:extLst>
              <a:ext uri="{FF2B5EF4-FFF2-40B4-BE49-F238E27FC236}">
                <a16:creationId xmlns:a16="http://schemas.microsoft.com/office/drawing/2014/main" id="{AE78CB18-FA7A-401F-B810-2401CA7C7F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73" y="1017475"/>
            <a:ext cx="2319427" cy="1739570"/>
          </a:xfrm>
          <a:prstGeom prst="rect">
            <a:avLst/>
          </a:prstGeom>
        </p:spPr>
      </p:pic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74" y="4659373"/>
            <a:ext cx="2319426" cy="6436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4283" y="1447800"/>
            <a:ext cx="4772463" cy="4495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LA project aims: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explore methods in which NCDA can promote professional development opportunities for school counselors working with underrepresented students in career development.</a:t>
            </a:r>
          </a:p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D8AD14-0613-481A-BA78-CCA8DD1F3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36D0C6A-5417-49B9-A556-98633131B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8727C4A-D172-4E5A-9D28-9C04CC829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3D19D09-0DC1-4FC2-B1AD-011ED9010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016FDD-D596-484A-87E8-CC1E7BAD8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D7E80C5-88F9-44F8-A8D1-0F2F223A7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51278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D5EA50E-7991-4DA7-A6E4-1B1CE26B1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919" y="536438"/>
            <a:ext cx="2905918" cy="8351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Research Questions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DB7C3E9-95E5-47A4-9871-45B6A7839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2" y="0"/>
            <a:ext cx="4572001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innerShdw blurRad="63500" dist="31750">
              <a:prstClr val="black">
                <a:alpha val="42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FDDD33E-096F-4717-8F3E-657A86B775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99" y="406686"/>
            <a:ext cx="1773238" cy="2569910"/>
          </a:xfrm>
          <a:prstGeom prst="rect">
            <a:avLst/>
          </a:prstGeom>
        </p:spPr>
      </p:pic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17CA5DB-5419-4B91-B331-FE1FC34A0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2" y="3383280"/>
            <a:ext cx="4572001" cy="914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D2997D58-CCDE-41B6-9138-BAD0569D0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49328" y="0"/>
            <a:ext cx="6858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6BF464F4-24EC-496A-867A-07366386E6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536438"/>
            <a:ext cx="1773237" cy="2310405"/>
          </a:xfrm>
          <a:prstGeom prst="rect">
            <a:avLst/>
          </a:prstGeom>
        </p:spPr>
      </p:pic>
      <p:pic>
        <p:nvPicPr>
          <p:cNvPr id="16" name="Picture 15" descr="A screenshot of a cell phone&#10;&#10;Description automatically generated">
            <a:extLst>
              <a:ext uri="{FF2B5EF4-FFF2-40B4-BE49-F238E27FC236}">
                <a16:creationId xmlns:a16="http://schemas.microsoft.com/office/drawing/2014/main" id="{DB298239-84B1-410D-8252-C4150B7C65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99" y="4040494"/>
            <a:ext cx="1773238" cy="2251729"/>
          </a:xfrm>
          <a:prstGeom prst="rect">
            <a:avLst/>
          </a:prstGeom>
        </p:spPr>
      </p:pic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4918106"/>
            <a:ext cx="1773237" cy="4965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410" y="1615440"/>
            <a:ext cx="3382328" cy="467678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UcPeriod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Overarching Research Focus: There is a need for school counselors to receive additional training in working with underrepresented students in career development.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Demographic Information</a:t>
            </a:r>
          </a:p>
          <a:p>
            <a:pPr marL="0" indent="0">
              <a:buNone/>
            </a:pPr>
            <a:endParaRPr lang="en-US" sz="1600" i="1" dirty="0"/>
          </a:p>
          <a:p>
            <a:pPr marL="0" indent="0">
              <a:buNone/>
            </a:pPr>
            <a:endParaRPr lang="en-US" sz="1600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A879232-964F-454E-9293-E486E17E4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719218" y="2963333"/>
            <a:ext cx="1422401" cy="2218267"/>
            <a:chOff x="10292292" y="2963333"/>
            <a:chExt cx="1896535" cy="221826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01FA338-CDF1-450E-A04F-6E406DC3D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7A84213-A49B-4C55-A6E9-77AA3EC39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699485" y="3190344"/>
              <a:ext cx="1489342" cy="148934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90B4EA0-B3E6-4C88-BC13-608774D70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1E4CC04-BBF8-4416-BB78-6203922B6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7C64305-308E-433B-B58D-8FECC46F0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136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EFC3BF2D-25C6-4594-8B55-8F1185219B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4283" y="510746"/>
            <a:ext cx="4167617" cy="108945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Methods: Procedures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7A12C12-F8D4-4AC9-84E1-E4F85BFAB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2" y="0"/>
            <a:ext cx="3053192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FE61CF3C-AD6C-4B15-87A0-2C4E2C158C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73" y="510746"/>
            <a:ext cx="2319427" cy="2753027"/>
          </a:xfrm>
          <a:prstGeom prst="rect">
            <a:avLst/>
          </a:prstGeom>
        </p:spPr>
      </p:pic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74" y="4659373"/>
            <a:ext cx="2319426" cy="6436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4283" y="1143000"/>
            <a:ext cx="5214176" cy="398221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CESNET, ASCA Scene, and Colleagues, 42 current school counselors completed the online survey via Survey Monkey.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b="1" dirty="0"/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FD8AD14-0613-481A-BA78-CCA8DD1F3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36D0C6A-5417-49B9-A556-98633131B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8727C4A-D172-4E5A-9D28-9C04CC829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3D19D09-0DC1-4FC2-B1AD-011ED9010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9016FDD-D596-484A-87E8-CC1E7BAD8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D7E80C5-88F9-44F8-A8D1-0F2F223A7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0092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290FE681-1E05-478A-89DC-5F7AB37C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800AE50-9589-491B-9BE4-57A1966D7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59" y="685799"/>
            <a:ext cx="2810333" cy="489204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Methods: Procedures 2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E2F21DC-5F0E-42CF-B89C-C1E25E175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88087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AF06839-57F7-41CA-8120-7D7DB117B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405" y="685798"/>
            <a:ext cx="4869762" cy="5410201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survey consisted of 30 questions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Demographics of participating school counselors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Counselors view of the importance of career development in their schools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Career Development preparation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in working with diverse students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 training suggestions for working with underrepresented students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388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0A6C9C-63D1-4992-B760-435EF6A27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472CD18-D7D2-4DD8-87FB-A7A564C5C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581127" y="91545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EA8D90-CEC1-4C99-B9B2-A923F53BD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426868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DFE5E72-3155-4571-899B-68E964BE4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01877" y="32278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F73A57D-E499-4073-A0F1-3F9A0086A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84069" y="609601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0E0D055-82B3-47E5-A421-C439E9F24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230" y="4473679"/>
            <a:ext cx="7164419" cy="1233251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 b="1"/>
              <a:t>Methods: Data Analysis</a:t>
            </a:r>
          </a:p>
        </p:txBody>
      </p:sp>
      <p:sp>
        <p:nvSpPr>
          <p:cNvPr id="25" name="Snip Diagonal Corner Rectangle 12">
            <a:extLst>
              <a:ext uri="{FF2B5EF4-FFF2-40B4-BE49-F238E27FC236}">
                <a16:creationId xmlns:a16="http://schemas.microsoft.com/office/drawing/2014/main" id="{2CAC8A53-A07F-4647-B003-51A924F3F0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188" y="690851"/>
            <a:ext cx="2246651" cy="3584587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screenshot, text&#10;&#10;Description automatically generated">
            <a:extLst>
              <a:ext uri="{FF2B5EF4-FFF2-40B4-BE49-F238E27FC236}">
                <a16:creationId xmlns:a16="http://schemas.microsoft.com/office/drawing/2014/main" id="{96B6614F-AF57-45B3-A39D-1A43FEC882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73" y="1301272"/>
            <a:ext cx="1755081" cy="2363744"/>
          </a:xfrm>
          <a:prstGeom prst="rect">
            <a:avLst/>
          </a:prstGeom>
        </p:spPr>
      </p:pic>
      <p:sp>
        <p:nvSpPr>
          <p:cNvPr id="27" name="Snip Diagonal Corner Rectangle 27">
            <a:extLst>
              <a:ext uri="{FF2B5EF4-FFF2-40B4-BE49-F238E27FC236}">
                <a16:creationId xmlns:a16="http://schemas.microsoft.com/office/drawing/2014/main" id="{A5297663-788D-4612-AD5B-5BB11E659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96624" y="690851"/>
            <a:ext cx="2246651" cy="3584587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57C9851-E179-4F6C-AC55-F18EE24C5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409" y="1435335"/>
            <a:ext cx="1755081" cy="2095618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EF324E1F-DAC3-43B5-944C-6D74CCA0A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E5E1E0D-50D6-46D6-A32E-B3810926B6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42E947C-94B9-403C-B7D6-5EA4D0FA2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8BE7905-047B-4FB0-9831-CD668AABDE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8376464-DAC4-4C40-AF2D-BBF41DCA40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A255588-7F24-4FDC-9D1B-94A054291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Snip Diagonal Corner Rectangle 31">
            <a:extLst>
              <a:ext uri="{FF2B5EF4-FFF2-40B4-BE49-F238E27FC236}">
                <a16:creationId xmlns:a16="http://schemas.microsoft.com/office/drawing/2014/main" id="{2CA64412-2AB6-4391-A38D-E4C8F587B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72585" y="690851"/>
            <a:ext cx="2246651" cy="3584587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369" y="2239627"/>
            <a:ext cx="1755081" cy="48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778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8" y="304800"/>
            <a:ext cx="7716441" cy="9143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941" y="6195100"/>
            <a:ext cx="1618059" cy="66290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28D75609-E8D7-41F4-8E64-A800BC8447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794885"/>
              </p:ext>
            </p:extLst>
          </p:nvPr>
        </p:nvGraphicFramePr>
        <p:xfrm>
          <a:off x="513159" y="1143000"/>
          <a:ext cx="8115299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031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CA6826-032C-4799-B079-15DB2A6CB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8" y="990600"/>
            <a:ext cx="7316793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Implementations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2057400"/>
            <a:ext cx="7316794" cy="4085304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</a:pPr>
            <a:r>
              <a:rPr lang="en-US" sz="3200" b="1" dirty="0">
                <a:solidFill>
                  <a:schemeClr val="bg1"/>
                </a:solidFill>
              </a:rPr>
              <a:t>Provide opportunities for school counselors to be mentored by members of NCDA in the areas of career development and working with underrepresented students.</a:t>
            </a: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791" y="3693"/>
            <a:ext cx="2388831" cy="66290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DD58A807-BD0E-4B1D-A523-2F20E7FE2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33837"/>
            <a:ext cx="2236395" cy="3208867"/>
            <a:chOff x="9206969" y="2963333"/>
            <a:chExt cx="2981858" cy="32088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C82FD88-0436-4D5C-B5A2-7B9019194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706DBD-9DBD-49D6-80EB-C896096D2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51C7442-3F0F-49E3-9389-D6B4BAE14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A614368-43A5-4794-BA71-09F8585F9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F42B96B-0C70-40CB-A027-175F2A165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64904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A80A-ACAE-46A6-B4FF-74DC2EF9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62000"/>
            <a:ext cx="7467600" cy="12192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Implementations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1BD28-8E8D-4873-B9BB-21E8DE791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00200"/>
            <a:ext cx="7467600" cy="5029200"/>
          </a:xfrm>
        </p:spPr>
        <p:txBody>
          <a:bodyPr>
            <a:normAutofit/>
          </a:bodyPr>
          <a:lstStyle/>
          <a:p>
            <a:pPr lvl="2">
              <a:lnSpc>
                <a:spcPct val="90000"/>
              </a:lnSpc>
            </a:pPr>
            <a:r>
              <a:rPr lang="en-US" sz="3200" b="1" dirty="0">
                <a:solidFill>
                  <a:schemeClr val="bg1"/>
                </a:solidFill>
              </a:rPr>
              <a:t>Provide monthly or quarterly webinars on the topic of career development and underrepresented students for opportunities for professional development.</a:t>
            </a:r>
          </a:p>
          <a:p>
            <a:pPr lvl="2">
              <a:lnSpc>
                <a:spcPct val="90000"/>
              </a:lnSpc>
            </a:pPr>
            <a:endParaRPr lang="en-US" sz="3200" b="1" dirty="0"/>
          </a:p>
          <a:p>
            <a:endParaRPr lang="en-US" dirty="0"/>
          </a:p>
        </p:txBody>
      </p:sp>
      <p:pic>
        <p:nvPicPr>
          <p:cNvPr id="4" name="Picture 3" descr="new NCDA logo_2018.jpg">
            <a:extLst>
              <a:ext uri="{FF2B5EF4-FFF2-40B4-BE49-F238E27FC236}">
                <a16:creationId xmlns:a16="http://schemas.microsoft.com/office/drawing/2014/main" id="{F310743E-1A4B-4E35-AB5E-F3E4A3DB0A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169" y="33867"/>
            <a:ext cx="2388831" cy="66290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35149856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508</Words>
  <Application>Microsoft Office PowerPoint</Application>
  <PresentationFormat>On-screen Show (4:3)</PresentationFormat>
  <Paragraphs>54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Slice</vt:lpstr>
      <vt:lpstr>Leadership Academy Action Learning Project  Exploring the Role of NCDA in Preparing School Counselors to work with Underrepresented Students in Career Development</vt:lpstr>
      <vt:lpstr>Introduction</vt:lpstr>
      <vt:lpstr>Research Questions</vt:lpstr>
      <vt:lpstr>Methods: Procedures</vt:lpstr>
      <vt:lpstr>Methods: Procedures 2</vt:lpstr>
      <vt:lpstr>Methods: Data Analysis</vt:lpstr>
      <vt:lpstr>    Results</vt:lpstr>
      <vt:lpstr>Implementations</vt:lpstr>
      <vt:lpstr>Implementations</vt:lpstr>
      <vt:lpstr>Implementations</vt:lpstr>
      <vt:lpstr>Follow-Up Projects or Activities</vt:lpstr>
      <vt:lpstr>Follow-Up Projects or Activities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Academy Action Learning Project  Exploring the Role of NCDA in Preparing School Counselors to work with Underrepresented Students in Career Development</dc:title>
  <dc:creator>Carla Cheatham</dc:creator>
  <cp:lastModifiedBy>Carla Cheatham</cp:lastModifiedBy>
  <cp:revision>3</cp:revision>
  <dcterms:created xsi:type="dcterms:W3CDTF">2019-06-07T20:00:39Z</dcterms:created>
  <dcterms:modified xsi:type="dcterms:W3CDTF">2019-06-07T20:07:08Z</dcterms:modified>
</cp:coreProperties>
</file>