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61" r:id="rId2"/>
    <p:sldId id="262" r:id="rId3"/>
    <p:sldId id="265" r:id="rId4"/>
    <p:sldId id="268" r:id="rId5"/>
    <p:sldId id="271" r:id="rId6"/>
    <p:sldId id="275" r:id="rId7"/>
    <p:sldId id="272" r:id="rId8"/>
    <p:sldId id="273" r:id="rId9"/>
    <p:sldId id="266" r:id="rId10"/>
    <p:sldId id="276" r:id="rId11"/>
  </p:sldIdLst>
  <p:sldSz cx="9144000" cy="6858000" type="screen4x3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86364" autoAdjust="0"/>
  </p:normalViewPr>
  <p:slideViewPr>
    <p:cSldViewPr>
      <p:cViewPr varScale="1">
        <p:scale>
          <a:sx n="63" d="100"/>
          <a:sy n="63" d="100"/>
        </p:scale>
        <p:origin x="103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13FCF97-8AB0-4AEF-A247-CF66D3316EDB}" type="datetimeFigureOut">
              <a:rPr lang="en-US" smtClean="0"/>
              <a:t>5/29/2019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869C6CA-FC82-491C-ABA1-9B6BDAE95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0203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2122F8B-FA20-4D0E-B243-988507C1DF94}" type="datetimeFigureOut">
              <a:rPr lang="en-US" smtClean="0"/>
              <a:t>5/29/2019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73754"/>
            <a:ext cx="7437120" cy="2760346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8F6C958-F2FA-4F4C-9377-EDA0B53AC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163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an discuss (if we want) how</a:t>
            </a:r>
            <a:r>
              <a:rPr lang="en-US" baseline="0" dirty="0" smtClean="0"/>
              <a:t> had originally proposed a certificate and a database however those aspects were put on hold pending NCDA approval/input.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F6C958-F2FA-4F4C-9377-EDA0B53AC21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3027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 deleted the data analysis slide – do you think that matters?</a:t>
            </a:r>
            <a:r>
              <a:rPr lang="en-US" baseline="0" dirty="0" smtClean="0"/>
              <a:t> Because our analysis of the data really took place during our procedure?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F6C958-F2FA-4F4C-9377-EDA0B53AC21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3606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Describe the final competencies document – each competency has ~5</a:t>
            </a:r>
            <a:r>
              <a:rPr lang="en-US" baseline="0" dirty="0" smtClean="0"/>
              <a:t> objectives below each with further detail on knowledge needed to effectively work with veterans. Citations included throughout the document for literature.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F6C958-F2FA-4F4C-9377-EDA0B53AC21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3191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You can</a:t>
            </a:r>
            <a:r>
              <a:rPr lang="en-US" baseline="0" dirty="0" smtClean="0"/>
              <a:t> add/change this – I think it’s important to discuss maybe the timeline and how we infused the competencies?? But not sure how to do it succinctly?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Maybe with a handout? Proposed training includes</a:t>
            </a:r>
          </a:p>
          <a:p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Pre-conference self-directed learning via readings and assignments (~3 – 4 weeks)</a:t>
            </a:r>
          </a:p>
          <a:p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Pre-conference self-directed learning via watching videos (~1 week)</a:t>
            </a:r>
          </a:p>
          <a:p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on-site Professional Development Institute (PDI) offered at the NCDA conference</a:t>
            </a:r>
          </a:p>
          <a:p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Post-conference homework assignment, conference call, and evaluation of learning (~4 weeks)</a:t>
            </a:r>
          </a:p>
          <a:p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F6C958-F2FA-4F4C-9377-EDA0B53AC21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9347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F6C958-F2FA-4F4C-9377-EDA0B53AC21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9182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slide seems similar to last slide? Maybe something needs to change on both/either/one of them?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F6C958-F2FA-4F4C-9377-EDA0B53AC21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2170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F6C958-F2FA-4F4C-9377-EDA0B53AC21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22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1034-0E54-4C78-A9E2-F989EF84B058}" type="datetimeFigureOut">
              <a:rPr lang="en-US" smtClean="0"/>
              <a:t>5/29/2019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4F436-953F-4AD4-AF51-9ABDA6FB0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53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1034-0E54-4C78-A9E2-F989EF84B058}" type="datetimeFigureOut">
              <a:rPr lang="en-US" smtClean="0"/>
              <a:t>5/29/2019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4F436-953F-4AD4-AF51-9ABDA6FB0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572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1034-0E54-4C78-A9E2-F989EF84B058}" type="datetimeFigureOut">
              <a:rPr lang="en-US" smtClean="0"/>
              <a:t>5/29/2019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4F436-953F-4AD4-AF51-9ABDA6FB03B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124098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1034-0E54-4C78-A9E2-F989EF84B058}" type="datetimeFigureOut">
              <a:rPr lang="en-US" smtClean="0"/>
              <a:t>5/29/2019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4F436-953F-4AD4-AF51-9ABDA6FB0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2701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1034-0E54-4C78-A9E2-F989EF84B058}" type="datetimeFigureOut">
              <a:rPr lang="en-US" smtClean="0"/>
              <a:t>5/29/2019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4F436-953F-4AD4-AF51-9ABDA6FB03B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814513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1034-0E54-4C78-A9E2-F989EF84B058}" type="datetimeFigureOut">
              <a:rPr lang="en-US" smtClean="0"/>
              <a:t>5/29/2019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4F436-953F-4AD4-AF51-9ABDA6FB0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29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1034-0E54-4C78-A9E2-F989EF84B058}" type="datetimeFigureOut">
              <a:rPr lang="en-US" smtClean="0"/>
              <a:t>5/29/2019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4F436-953F-4AD4-AF51-9ABDA6FB0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4306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1034-0E54-4C78-A9E2-F989EF84B058}" type="datetimeFigureOut">
              <a:rPr lang="en-US" smtClean="0"/>
              <a:t>5/29/2019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4F436-953F-4AD4-AF51-9ABDA6FB0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4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1034-0E54-4C78-A9E2-F989EF84B058}" type="datetimeFigureOut">
              <a:rPr lang="en-US" smtClean="0"/>
              <a:t>5/29/2019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4F436-953F-4AD4-AF51-9ABDA6FB0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427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1034-0E54-4C78-A9E2-F989EF84B058}" type="datetimeFigureOut">
              <a:rPr lang="en-US" smtClean="0"/>
              <a:t>5/29/2019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4F436-953F-4AD4-AF51-9ABDA6FB0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358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1034-0E54-4C78-A9E2-F989EF84B058}" type="datetimeFigureOut">
              <a:rPr lang="en-US" smtClean="0"/>
              <a:t>5/29/2019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4F436-953F-4AD4-AF51-9ABDA6FB0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056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1034-0E54-4C78-A9E2-F989EF84B058}" type="datetimeFigureOut">
              <a:rPr lang="en-US" smtClean="0"/>
              <a:t>5/29/2019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4F436-953F-4AD4-AF51-9ABDA6FB0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879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1034-0E54-4C78-A9E2-F989EF84B058}" type="datetimeFigureOut">
              <a:rPr lang="en-US" smtClean="0"/>
              <a:t>5/29/2019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4F436-953F-4AD4-AF51-9ABDA6FB0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74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1034-0E54-4C78-A9E2-F989EF84B058}" type="datetimeFigureOut">
              <a:rPr lang="en-US" smtClean="0"/>
              <a:t>5/29/2019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4F436-953F-4AD4-AF51-9ABDA6FB0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488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1034-0E54-4C78-A9E2-F989EF84B058}" type="datetimeFigureOut">
              <a:rPr lang="en-US" smtClean="0"/>
              <a:t>5/29/2019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4F436-953F-4AD4-AF51-9ABDA6FB0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724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1034-0E54-4C78-A9E2-F989EF84B058}" type="datetimeFigureOut">
              <a:rPr lang="en-US" smtClean="0"/>
              <a:t>5/29/2019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4F436-953F-4AD4-AF51-9ABDA6FB0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13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61034-0E54-4C78-A9E2-F989EF84B058}" type="datetimeFigureOut">
              <a:rPr lang="en-US" smtClean="0"/>
              <a:t>5/29/2019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204F436-953F-4AD4-AF51-9ABDA6FB0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287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suzette.fletcher@hotmail.com" TargetMode="External"/><Relationship Id="rId2" Type="http://schemas.openxmlformats.org/officeDocument/2006/relationships/hyperlink" Target="mailto:robertsh@stjohns.ed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-304800" y="685800"/>
            <a:ext cx="7345002" cy="3151570"/>
          </a:xfrm>
        </p:spPr>
        <p:txBody>
          <a:bodyPr>
            <a:noAutofit/>
          </a:bodyPr>
          <a:lstStyle/>
          <a:p>
            <a:r>
              <a:rPr lang="en-US" sz="3400" b="1" spc="-50" dirty="0" smtClean="0">
                <a:latin typeface="Arial" panose="020B0604020202020204" pitchFamily="34" charset="0"/>
                <a:cs typeface="Arial" panose="020B0604020202020204" pitchFamily="34" charset="0"/>
              </a:rPr>
              <a:t>Leadership </a:t>
            </a:r>
            <a:r>
              <a:rPr lang="en-US" sz="3400" b="1" spc="-50" dirty="0">
                <a:latin typeface="Arial" panose="020B0604020202020204" pitchFamily="34" charset="0"/>
                <a:cs typeface="Arial" panose="020B0604020202020204" pitchFamily="34" charset="0"/>
              </a:rPr>
              <a:t>Academy </a:t>
            </a:r>
            <a:r>
              <a:rPr lang="en-US" sz="3400" b="1" spc="-50" dirty="0" smtClean="0">
                <a:latin typeface="Arial" panose="020B0604020202020204" pitchFamily="34" charset="0"/>
                <a:cs typeface="Arial" panose="020B0604020202020204" pitchFamily="34" charset="0"/>
              </a:rPr>
              <a:t>Action Learning Project</a:t>
            </a:r>
            <a:br>
              <a:rPr lang="en-US" sz="3400" b="1" spc="-5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400" b="1" spc="-5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400" b="1" spc="-5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>
                <a:solidFill>
                  <a:srgbClr val="0070C0"/>
                </a:solidFill>
              </a:rPr>
              <a:t>Career Development Competencies </a:t>
            </a:r>
            <a:r>
              <a:rPr lang="en-US" sz="3200" dirty="0" smtClean="0">
                <a:solidFill>
                  <a:srgbClr val="0070C0"/>
                </a:solidFill>
              </a:rPr>
              <a:t/>
            </a:r>
            <a:br>
              <a:rPr lang="en-US" sz="3200" dirty="0" smtClean="0">
                <a:solidFill>
                  <a:srgbClr val="0070C0"/>
                </a:solidFill>
              </a:rPr>
            </a:br>
            <a:r>
              <a:rPr lang="en-US" sz="3200" dirty="0" smtClean="0">
                <a:solidFill>
                  <a:srgbClr val="0070C0"/>
                </a:solidFill>
              </a:rPr>
              <a:t>for </a:t>
            </a:r>
            <a:r>
              <a:rPr lang="en-US" sz="3200" dirty="0">
                <a:solidFill>
                  <a:srgbClr val="0070C0"/>
                </a:solidFill>
              </a:rPr>
              <a:t>Working </a:t>
            </a:r>
            <a:r>
              <a:rPr lang="en-US" sz="3200" dirty="0" smtClean="0">
                <a:solidFill>
                  <a:srgbClr val="0070C0"/>
                </a:solidFill>
              </a:rPr>
              <a:t>with </a:t>
            </a:r>
            <a:r>
              <a:rPr lang="en-US" sz="3200" dirty="0">
                <a:solidFill>
                  <a:srgbClr val="0070C0"/>
                </a:solidFill>
              </a:rPr>
              <a:t>Veterans</a:t>
            </a:r>
            <a:endParaRPr lang="en-US" sz="3200" spc="-5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304800" y="3962400"/>
            <a:ext cx="6599598" cy="2590800"/>
          </a:xfrm>
        </p:spPr>
        <p:txBody>
          <a:bodyPr>
            <a:noAutofit/>
          </a:bodyPr>
          <a:lstStyle/>
          <a:p>
            <a:r>
              <a:rPr lang="pt-BR" sz="2000" b="1" spc="-50" dirty="0">
                <a:solidFill>
                  <a:schemeClr val="accent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June </a:t>
            </a:r>
            <a:r>
              <a:rPr lang="pt-BR" sz="2000" b="1" spc="-50" dirty="0" smtClean="0">
                <a:solidFill>
                  <a:schemeClr val="accent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2019</a:t>
            </a:r>
          </a:p>
          <a:p>
            <a:endParaRPr lang="pt-BR" sz="2000" spc="-50" dirty="0" smtClean="0">
              <a:solidFill>
                <a:schemeClr val="tx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r>
              <a:rPr lang="pt-BR" sz="2000" spc="-5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Suzette Fletcher, Billings Adult Education</a:t>
            </a:r>
          </a:p>
          <a:p>
            <a:r>
              <a:rPr lang="pt-BR" sz="2000" spc="-5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Mentor: Charles Lehman</a:t>
            </a:r>
          </a:p>
          <a:p>
            <a:r>
              <a:rPr lang="pt-BR" sz="2000" spc="-5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Heather Robertson: St. John’s University</a:t>
            </a:r>
          </a:p>
          <a:p>
            <a:r>
              <a:rPr lang="pt-BR" sz="2000" spc="-5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Mentor: Cheri Butler</a:t>
            </a:r>
          </a:p>
        </p:txBody>
      </p:sp>
      <p:pic>
        <p:nvPicPr>
          <p:cNvPr id="4" name="Picture 3" descr="new NCDA logo_2018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228600"/>
            <a:ext cx="218472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711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Contact Information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600200"/>
            <a:ext cx="6858001" cy="48006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chemeClr val="accent2">
                    <a:lumMod val="50000"/>
                  </a:schemeClr>
                </a:solidFill>
              </a:rPr>
              <a:t>Heather C. Robertson, PhD, LMHC, CASAC</a:t>
            </a:r>
            <a:endParaRPr lang="en-US" sz="2600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sz="2600" dirty="0">
                <a:solidFill>
                  <a:schemeClr val="accent2">
                    <a:lumMod val="50000"/>
                  </a:schemeClr>
                </a:solidFill>
              </a:rPr>
              <a:t>Associate Professor, Counselor Education</a:t>
            </a:r>
          </a:p>
          <a:p>
            <a:pPr marL="0" indent="0">
              <a:buNone/>
            </a:pPr>
            <a:r>
              <a:rPr lang="en-US" sz="2600" dirty="0">
                <a:solidFill>
                  <a:schemeClr val="accent2">
                    <a:lumMod val="50000"/>
                  </a:schemeClr>
                </a:solidFill>
              </a:rPr>
              <a:t>Clinical Mental Health Counseling Program Coordinator</a:t>
            </a:r>
          </a:p>
          <a:p>
            <a:pPr marL="0" indent="0">
              <a:buNone/>
            </a:pPr>
            <a:r>
              <a:rPr lang="en-US" sz="2600" dirty="0">
                <a:solidFill>
                  <a:schemeClr val="accent2">
                    <a:lumMod val="50000"/>
                  </a:schemeClr>
                </a:solidFill>
              </a:rPr>
              <a:t>St. John's University, School of </a:t>
            </a:r>
            <a:r>
              <a:rPr lang="en-US" sz="2600" dirty="0" smtClean="0">
                <a:solidFill>
                  <a:schemeClr val="accent2">
                    <a:lumMod val="50000"/>
                  </a:schemeClr>
                </a:solidFill>
              </a:rPr>
              <a:t>Education</a:t>
            </a:r>
            <a:endParaRPr lang="en-US" sz="2600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sz="2600" dirty="0">
                <a:solidFill>
                  <a:schemeClr val="accent2">
                    <a:lumMod val="50000"/>
                  </a:schemeClr>
                </a:solidFill>
              </a:rPr>
              <a:t>(</a:t>
            </a:r>
            <a:r>
              <a:rPr lang="en-US" sz="2600" dirty="0" smtClean="0">
                <a:solidFill>
                  <a:schemeClr val="accent2">
                    <a:lumMod val="50000"/>
                  </a:schemeClr>
                </a:solidFill>
              </a:rPr>
              <a:t>718) 990-2108</a:t>
            </a:r>
            <a:r>
              <a:rPr lang="en-US" sz="2600" dirty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en-US" sz="2600" u="sng" dirty="0" smtClean="0">
                <a:solidFill>
                  <a:schemeClr val="accent2">
                    <a:lumMod val="50000"/>
                  </a:schemeClr>
                </a:solidFill>
                <a:hlinkClick r:id="rId2"/>
              </a:rPr>
              <a:t>robertsh@stjohns.edu</a:t>
            </a:r>
            <a:endParaRPr lang="en-US" sz="2600" u="sng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sz="2600" u="sng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sz="2600" b="1" dirty="0" smtClean="0">
                <a:solidFill>
                  <a:schemeClr val="accent2">
                    <a:lumMod val="50000"/>
                  </a:schemeClr>
                </a:solidFill>
              </a:rPr>
              <a:t>Suzette R. Fletcher, M. Ed.</a:t>
            </a:r>
          </a:p>
          <a:p>
            <a:pPr marL="0" indent="0">
              <a:buNone/>
            </a:pPr>
            <a:r>
              <a:rPr lang="en-US" sz="2600" dirty="0" smtClean="0">
                <a:solidFill>
                  <a:schemeClr val="accent2">
                    <a:lumMod val="50000"/>
                  </a:schemeClr>
                </a:solidFill>
              </a:rPr>
              <a:t>Global Career Development Facilitator</a:t>
            </a:r>
          </a:p>
          <a:p>
            <a:pPr marL="0" indent="0">
              <a:buNone/>
            </a:pPr>
            <a:r>
              <a:rPr lang="en-US" sz="2600" dirty="0" smtClean="0">
                <a:solidFill>
                  <a:schemeClr val="accent2">
                    <a:lumMod val="50000"/>
                  </a:schemeClr>
                </a:solidFill>
              </a:rPr>
              <a:t>Certified Career Services Provider, NCDA</a:t>
            </a:r>
          </a:p>
          <a:p>
            <a:pPr marL="0" indent="0">
              <a:buNone/>
            </a:pPr>
            <a:r>
              <a:rPr lang="en-US" sz="2600" dirty="0" smtClean="0">
                <a:solidFill>
                  <a:schemeClr val="accent2">
                    <a:lumMod val="50000"/>
                  </a:schemeClr>
                </a:solidFill>
              </a:rPr>
              <a:t>Billings Adult Education</a:t>
            </a:r>
          </a:p>
          <a:p>
            <a:pPr marL="0" indent="0">
              <a:buNone/>
            </a:pPr>
            <a:r>
              <a:rPr lang="en-US" sz="2600" dirty="0" smtClean="0">
                <a:solidFill>
                  <a:schemeClr val="accent2">
                    <a:lumMod val="50000"/>
                  </a:schemeClr>
                </a:solidFill>
              </a:rPr>
              <a:t>(406) 861-0055, </a:t>
            </a:r>
            <a:r>
              <a:rPr lang="en-US" sz="2600" dirty="0" smtClean="0">
                <a:solidFill>
                  <a:schemeClr val="accent2">
                    <a:lumMod val="50000"/>
                  </a:schemeClr>
                </a:solidFill>
                <a:hlinkClick r:id="rId3"/>
              </a:rPr>
              <a:t>suzette.fletcher@hotmail.com</a:t>
            </a:r>
            <a:endParaRPr lang="en-US" sz="26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615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838200"/>
          </a:xfrm>
        </p:spPr>
        <p:txBody>
          <a:bodyPr>
            <a:normAutofit/>
          </a:bodyPr>
          <a:lstStyle/>
          <a:p>
            <a:pPr algn="l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32" y="1828800"/>
            <a:ext cx="7074568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Leadership Academy project: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Used 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current </a:t>
            </a:r>
            <a:r>
              <a:rPr lang="en-US" sz="2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Identified 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competencies </a:t>
            </a:r>
            <a:r>
              <a:rPr lang="en-US" sz="2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working with Veterans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Proposed a training program for career development professionals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pic>
        <p:nvPicPr>
          <p:cNvPr id="4" name="Picture 3" descr="new NCDA logo_2018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228600"/>
            <a:ext cx="218472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278370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720" y="548640"/>
            <a:ext cx="8229600" cy="808038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Research Questions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6678"/>
            <a:ext cx="7010400" cy="489172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Focus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rgbClr val="0070C0"/>
                </a:solidFill>
              </a:rPr>
              <a:t>“To </a:t>
            </a:r>
            <a:r>
              <a:rPr lang="en-US" sz="2800" dirty="0">
                <a:solidFill>
                  <a:srgbClr val="0070C0"/>
                </a:solidFill>
              </a:rPr>
              <a:t>ensure that military/veterans in career transition have access to competent, qualified career counselors with military expertise</a:t>
            </a:r>
            <a:r>
              <a:rPr lang="en-US" sz="2800" dirty="0" smtClean="0">
                <a:solidFill>
                  <a:srgbClr val="0070C0"/>
                </a:solidFill>
              </a:rPr>
              <a:t>.”</a:t>
            </a:r>
          </a:p>
          <a:p>
            <a:pPr marL="0" indent="0">
              <a:buNone/>
            </a:pPr>
            <a:endParaRPr lang="en-US" sz="2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70C0"/>
                </a:solidFill>
              </a:rPr>
              <a:t>C</a:t>
            </a:r>
            <a:r>
              <a:rPr lang="en-US" sz="2800" dirty="0" smtClean="0">
                <a:solidFill>
                  <a:srgbClr val="0070C0"/>
                </a:solidFill>
              </a:rPr>
              <a:t>hallenges for veterans transition?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olidFill>
                  <a:srgbClr val="0070C0"/>
                </a:solidFill>
              </a:rPr>
              <a:t>Resources available? </a:t>
            </a:r>
            <a:endParaRPr lang="en-US" sz="2800" dirty="0">
              <a:solidFill>
                <a:srgbClr val="0070C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olidFill>
                  <a:srgbClr val="0070C0"/>
                </a:solidFill>
              </a:rPr>
              <a:t>Preparation for qualified career transition providers? </a:t>
            </a:r>
            <a:endParaRPr lang="en-US" sz="2800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new NCDA logo_2018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228600"/>
            <a:ext cx="218472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363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08038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Methods/Procedures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3679" y="1189038"/>
            <a:ext cx="726948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70C0"/>
                </a:solidFill>
              </a:rPr>
              <a:t>Reviewed existing </a:t>
            </a:r>
            <a:r>
              <a:rPr lang="en-US" sz="2800" dirty="0" smtClean="0">
                <a:solidFill>
                  <a:srgbClr val="0070C0"/>
                </a:solidFill>
              </a:rPr>
              <a:t>literature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70C0"/>
                </a:solidFill>
              </a:rPr>
              <a:t>Drafted Career Development Competencies for Working with </a:t>
            </a:r>
            <a:r>
              <a:rPr lang="en-US" sz="2800" dirty="0" smtClean="0">
                <a:solidFill>
                  <a:srgbClr val="0070C0"/>
                </a:solidFill>
              </a:rPr>
              <a:t>Veterans (</a:t>
            </a:r>
            <a:r>
              <a:rPr lang="en-US" sz="2800" b="1" dirty="0" smtClean="0">
                <a:solidFill>
                  <a:srgbClr val="0070C0"/>
                </a:solidFill>
              </a:rPr>
              <a:t>CDCV)</a:t>
            </a:r>
            <a:endParaRPr lang="en-US" sz="2800" dirty="0" smtClean="0">
              <a:solidFill>
                <a:srgbClr val="0070C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70C0"/>
                </a:solidFill>
              </a:rPr>
              <a:t>Sought feedback from subject matter </a:t>
            </a:r>
            <a:r>
              <a:rPr lang="en-US" sz="2800" dirty="0" smtClean="0">
                <a:solidFill>
                  <a:srgbClr val="0070C0"/>
                </a:solidFill>
              </a:rPr>
              <a:t>experts – SMEs (mentors and NCDA Vets Committee)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olidFill>
                  <a:srgbClr val="0070C0"/>
                </a:solidFill>
              </a:rPr>
              <a:t>Incorporated feedback (data analysis)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olidFill>
                  <a:srgbClr val="0070C0"/>
                </a:solidFill>
              </a:rPr>
              <a:t>Developed </a:t>
            </a:r>
            <a:r>
              <a:rPr lang="en-US" sz="2800" dirty="0">
                <a:solidFill>
                  <a:srgbClr val="0070C0"/>
                </a:solidFill>
              </a:rPr>
              <a:t>Training </a:t>
            </a:r>
            <a:r>
              <a:rPr lang="en-US" sz="2800" dirty="0" smtClean="0">
                <a:solidFill>
                  <a:srgbClr val="0070C0"/>
                </a:solidFill>
              </a:rPr>
              <a:t>Outline and Timeline</a:t>
            </a:r>
            <a:endParaRPr lang="en-US" sz="2800" dirty="0">
              <a:solidFill>
                <a:srgbClr val="0070C0"/>
              </a:solidFill>
            </a:endParaRPr>
          </a:p>
        </p:txBody>
      </p:sp>
      <p:pic>
        <p:nvPicPr>
          <p:cNvPr id="4" name="Picture 3" descr="new NCDA logo_2018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228600"/>
            <a:ext cx="218472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924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55600"/>
            <a:ext cx="6347714" cy="13208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Results:  </a:t>
            </a:r>
            <a:b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Competencies Framework</a:t>
            </a:r>
            <a:b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676400"/>
            <a:ext cx="8046095" cy="4724400"/>
          </a:xfrm>
        </p:spPr>
      </p:pic>
      <p:pic>
        <p:nvPicPr>
          <p:cNvPr id="4" name="Picture 3" descr="new NCDA logo_2018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228600"/>
            <a:ext cx="218472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0312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63570"/>
            <a:ext cx="8229600" cy="808038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Results: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1608"/>
            <a:ext cx="70104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CDCV Training Development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Identified 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training content and </a:t>
            </a:r>
            <a:r>
              <a:rPr lang="en-US" sz="2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resources </a:t>
            </a:r>
            <a:endParaRPr lang="en-US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Developed </a:t>
            </a:r>
            <a:r>
              <a:rPr lang="en-US" sz="2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Intake Form for </a:t>
            </a:r>
            <a:r>
              <a:rPr lang="en-US" sz="2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Veteran 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clients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Suggested </a:t>
            </a:r>
            <a:r>
              <a:rPr lang="en-US" sz="2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timeline:  curriculum and delivery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2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Pre-Conference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2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PDI &amp; Conference Sessions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2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Post-Conference</a:t>
            </a:r>
            <a:endParaRPr lang="en-US" sz="2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Proposed </a:t>
            </a:r>
            <a:r>
              <a:rPr lang="en-US" sz="2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training via 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NCDA or affiliates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Developed spreadsheet to track </a:t>
            </a:r>
            <a:r>
              <a:rPr lang="en-US" sz="2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assignment completion</a:t>
            </a:r>
            <a:endParaRPr lang="en-US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 descr="new NCDA logo_2018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228600"/>
            <a:ext cx="218472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237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808038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/>
              <a:t>Implementation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46238"/>
            <a:ext cx="8229600" cy="452596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2800" dirty="0" smtClean="0">
                <a:solidFill>
                  <a:srgbClr val="0070C0"/>
                </a:solidFill>
              </a:rPr>
              <a:t>1. Vetted by Veterans Committee &amp; NCDA</a:t>
            </a:r>
          </a:p>
          <a:p>
            <a:pPr lvl="1"/>
            <a:r>
              <a:rPr lang="en-US" sz="2600" dirty="0" smtClean="0">
                <a:solidFill>
                  <a:srgbClr val="0070C0"/>
                </a:solidFill>
              </a:rPr>
              <a:t>Competencies</a:t>
            </a:r>
          </a:p>
          <a:p>
            <a:pPr lvl="1"/>
            <a:r>
              <a:rPr lang="en-US" sz="2600" dirty="0" smtClean="0">
                <a:solidFill>
                  <a:srgbClr val="0070C0"/>
                </a:solidFill>
              </a:rPr>
              <a:t>Training timeline/format </a:t>
            </a:r>
          </a:p>
          <a:p>
            <a:pPr lvl="1"/>
            <a:r>
              <a:rPr lang="en-US" sz="2600" dirty="0" smtClean="0">
                <a:solidFill>
                  <a:srgbClr val="0070C0"/>
                </a:solidFill>
              </a:rPr>
              <a:t>Training content/delivery</a:t>
            </a:r>
          </a:p>
          <a:p>
            <a:pPr marL="0" lvl="0" indent="0">
              <a:buNone/>
            </a:pPr>
            <a:r>
              <a:rPr lang="en-US" sz="2800" b="1" i="1" dirty="0" smtClean="0">
                <a:solidFill>
                  <a:srgbClr val="0070C0"/>
                </a:solidFill>
              </a:rPr>
              <a:t>2. Once approved, </a:t>
            </a:r>
          </a:p>
          <a:p>
            <a:pPr lvl="1"/>
            <a:r>
              <a:rPr lang="en-US" sz="2600" dirty="0" smtClean="0">
                <a:solidFill>
                  <a:srgbClr val="0070C0"/>
                </a:solidFill>
              </a:rPr>
              <a:t>Identify and train instructors</a:t>
            </a:r>
          </a:p>
          <a:p>
            <a:pPr lvl="1"/>
            <a:r>
              <a:rPr lang="en-US" sz="2600" dirty="0" smtClean="0">
                <a:solidFill>
                  <a:srgbClr val="0070C0"/>
                </a:solidFill>
              </a:rPr>
              <a:t>Develop curriculum resources</a:t>
            </a:r>
          </a:p>
          <a:p>
            <a:pPr lvl="1"/>
            <a:r>
              <a:rPr lang="en-US" sz="2600" dirty="0" smtClean="0">
                <a:solidFill>
                  <a:srgbClr val="0070C0"/>
                </a:solidFill>
              </a:rPr>
              <a:t>Schedule training for 2020</a:t>
            </a:r>
            <a:endParaRPr lang="en-US" sz="2600" dirty="0">
              <a:solidFill>
                <a:srgbClr val="0070C0"/>
              </a:solidFill>
            </a:endParaRPr>
          </a:p>
        </p:txBody>
      </p:sp>
      <p:pic>
        <p:nvPicPr>
          <p:cNvPr id="4" name="Picture 3" descr="new NCDA logo_2018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228600"/>
            <a:ext cx="218472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4904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807720"/>
            <a:ext cx="8229600" cy="808038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/>
              <a:t>Follow-Up </a:t>
            </a:r>
            <a:r>
              <a:rPr lang="en-US" b="1" dirty="0"/>
              <a:t>P</a:t>
            </a:r>
            <a:r>
              <a:rPr lang="en-US" b="1" dirty="0" smtClean="0"/>
              <a:t>rojects </a:t>
            </a:r>
            <a:r>
              <a:rPr lang="en-US" b="1" dirty="0"/>
              <a:t>or </a:t>
            </a:r>
            <a:r>
              <a:rPr lang="en-US" b="1" dirty="0" smtClean="0"/>
              <a:t>Activities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" y="1615758"/>
            <a:ext cx="8229600" cy="4861242"/>
          </a:xfrm>
        </p:spPr>
        <p:txBody>
          <a:bodyPr>
            <a:normAutofit/>
          </a:bodyPr>
          <a:lstStyle/>
          <a:p>
            <a:pPr marL="0" indent="0">
              <a:lnSpc>
                <a:spcPts val="2800"/>
              </a:lnSpc>
              <a:buNone/>
            </a:pP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Evaluate and Update</a:t>
            </a:r>
          </a:p>
          <a:p>
            <a:pPr marL="514350" indent="-514350">
              <a:lnSpc>
                <a:spcPts val="2800"/>
              </a:lnSpc>
              <a:buAutoNum type="arabicPeriod"/>
            </a:pPr>
            <a:r>
              <a:rPr lang="en-US" sz="2800" dirty="0" smtClean="0">
                <a:solidFill>
                  <a:srgbClr val="0070C0"/>
                </a:solidFill>
              </a:rPr>
              <a:t>Market and deliver training for 2020</a:t>
            </a:r>
          </a:p>
          <a:p>
            <a:pPr marL="514350" indent="-514350">
              <a:lnSpc>
                <a:spcPts val="2800"/>
              </a:lnSpc>
              <a:buAutoNum type="arabicPeriod"/>
            </a:pPr>
            <a:r>
              <a:rPr lang="en-US" sz="2800" dirty="0" smtClean="0">
                <a:solidFill>
                  <a:srgbClr val="0070C0"/>
                </a:solidFill>
              </a:rPr>
              <a:t>Evaluate outcomes</a:t>
            </a:r>
          </a:p>
          <a:p>
            <a:pPr marL="914400" lvl="1" indent="-514350">
              <a:lnSpc>
                <a:spcPts val="2800"/>
              </a:lnSpc>
              <a:buFont typeface="+mj-lt"/>
              <a:buAutoNum type="alphaLcPeriod"/>
            </a:pPr>
            <a:r>
              <a:rPr lang="en-US" sz="2600" dirty="0" smtClean="0">
                <a:solidFill>
                  <a:srgbClr val="0070C0"/>
                </a:solidFill>
              </a:rPr>
              <a:t>Publish success</a:t>
            </a:r>
          </a:p>
          <a:p>
            <a:pPr marL="914400" lvl="1" indent="-514350">
              <a:lnSpc>
                <a:spcPts val="2800"/>
              </a:lnSpc>
              <a:buFont typeface="+mj-lt"/>
              <a:buAutoNum type="alphaLcPeriod"/>
            </a:pPr>
            <a:r>
              <a:rPr lang="en-US" sz="2600" dirty="0" smtClean="0">
                <a:solidFill>
                  <a:srgbClr val="0070C0"/>
                </a:solidFill>
              </a:rPr>
              <a:t>Make improvements</a:t>
            </a:r>
          </a:p>
          <a:p>
            <a:pPr marL="514350" indent="-514350">
              <a:lnSpc>
                <a:spcPts val="28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rgbClr val="0070C0"/>
                </a:solidFill>
              </a:rPr>
              <a:t>Develop Certificate/Credential with NCDA</a:t>
            </a:r>
          </a:p>
          <a:p>
            <a:pPr marL="514350" indent="-514350">
              <a:lnSpc>
                <a:spcPts val="28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rgbClr val="0070C0"/>
                </a:solidFill>
              </a:rPr>
              <a:t>Schedule and market ongoing training</a:t>
            </a:r>
          </a:p>
          <a:p>
            <a:pPr marL="514350" indent="-514350">
              <a:lnSpc>
                <a:spcPts val="28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rgbClr val="0070C0"/>
                </a:solidFill>
              </a:rPr>
              <a:t>Create database of career professionals trained to work with veterans</a:t>
            </a:r>
          </a:p>
          <a:p>
            <a:pPr marL="514350" indent="-514350">
              <a:lnSpc>
                <a:spcPts val="2800"/>
              </a:lnSpc>
              <a:buAutoNum type="arabicPeriod"/>
            </a:pPr>
            <a:endParaRPr lang="en-US" sz="2800" dirty="0" smtClean="0">
              <a:solidFill>
                <a:srgbClr val="0070C0"/>
              </a:solidFill>
            </a:endParaRPr>
          </a:p>
          <a:p>
            <a:pPr marL="514350" indent="-514350">
              <a:lnSpc>
                <a:spcPts val="2800"/>
              </a:lnSpc>
              <a:buAutoNum type="arabicPeriod"/>
            </a:pPr>
            <a:endParaRPr lang="en-US" sz="2800" dirty="0">
              <a:solidFill>
                <a:srgbClr val="0070C0"/>
              </a:solidFill>
            </a:endParaRPr>
          </a:p>
        </p:txBody>
      </p:sp>
      <p:pic>
        <p:nvPicPr>
          <p:cNvPr id="4" name="Picture 3" descr="new NCDA logo_2018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228600"/>
            <a:ext cx="218472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8148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4090" y="533400"/>
            <a:ext cx="8229600" cy="808038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References (partial list)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090" y="1420133"/>
            <a:ext cx="7470710" cy="4983163"/>
          </a:xfrm>
        </p:spPr>
        <p:txBody>
          <a:bodyPr>
            <a:noAutofit/>
          </a:bodyPr>
          <a:lstStyle/>
          <a:p>
            <a:pPr marL="0" indent="-640080">
              <a:lnSpc>
                <a:spcPts val="2400"/>
              </a:lnSpc>
              <a:spcBef>
                <a:spcPts val="0"/>
              </a:spcBef>
              <a:buNone/>
            </a:pPr>
            <a:r>
              <a:rPr lang="en-US" sz="2400" b="1" i="1" dirty="0" smtClean="0">
                <a:solidFill>
                  <a:schemeClr val="accent2">
                    <a:lumMod val="50000"/>
                  </a:schemeClr>
                </a:solidFill>
              </a:rPr>
              <a:t>Literature Reviewed: </a:t>
            </a:r>
          </a:p>
          <a:p>
            <a:pPr marL="0" indent="-640080">
              <a:lnSpc>
                <a:spcPts val="2400"/>
              </a:lnSpc>
              <a:spcBef>
                <a:spcPts val="0"/>
              </a:spcBef>
              <a:buNone/>
            </a:pPr>
            <a:endParaRPr lang="en-US" sz="2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NCDA </a:t>
            </a:r>
            <a:r>
              <a:rPr lang="en-US" sz="2000" dirty="0">
                <a:solidFill>
                  <a:schemeClr val="accent2">
                    <a:lumMod val="50000"/>
                  </a:schemeClr>
                </a:solidFill>
              </a:rPr>
              <a:t>Vets Committee Bibliography</a:t>
            </a:r>
          </a:p>
          <a:p>
            <a:pPr>
              <a:spcBef>
                <a:spcPts val="0"/>
              </a:spcBef>
            </a:pPr>
            <a:r>
              <a:rPr lang="en-US" sz="2000" b="1" i="1" u="sng" dirty="0">
                <a:solidFill>
                  <a:schemeClr val="accent2">
                    <a:lumMod val="50000"/>
                  </a:schemeClr>
                </a:solidFill>
              </a:rPr>
              <a:t>Career Development for Transitioning Veterans Monograph </a:t>
            </a:r>
            <a:r>
              <a:rPr lang="en-US" sz="2000" dirty="0">
                <a:solidFill>
                  <a:schemeClr val="accent2">
                    <a:lumMod val="50000"/>
                  </a:schemeClr>
                </a:solidFill>
              </a:rPr>
              <a:t>(NCDA publication)</a:t>
            </a:r>
          </a:p>
          <a:p>
            <a:pPr>
              <a:spcBef>
                <a:spcPts val="0"/>
              </a:spcBef>
            </a:pPr>
            <a:r>
              <a:rPr lang="en-US" sz="2000" dirty="0">
                <a:solidFill>
                  <a:schemeClr val="accent2">
                    <a:lumMod val="50000"/>
                  </a:schemeClr>
                </a:solidFill>
              </a:rPr>
              <a:t>Interviews and Observation of TAP training and </a:t>
            </a: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military resources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en-US" sz="2000" dirty="0">
                <a:solidFill>
                  <a:schemeClr val="accent2">
                    <a:lumMod val="50000"/>
                  </a:schemeClr>
                </a:solidFill>
              </a:rPr>
              <a:t>Yellow Ribbon Reintegration Project (YRRP) website</a:t>
            </a:r>
          </a:p>
          <a:p>
            <a:pPr>
              <a:spcBef>
                <a:spcPts val="0"/>
              </a:spcBef>
            </a:pPr>
            <a:r>
              <a:rPr lang="en-US" sz="2000" b="1" u="sng" dirty="0">
                <a:solidFill>
                  <a:schemeClr val="accent2">
                    <a:lumMod val="50000"/>
                  </a:schemeClr>
                </a:solidFill>
              </a:rPr>
              <a:t>Military Counseling </a:t>
            </a:r>
            <a:r>
              <a:rPr lang="en-US" sz="2000" b="1" u="sng" dirty="0" smtClean="0">
                <a:solidFill>
                  <a:schemeClr val="accent2">
                    <a:lumMod val="50000"/>
                  </a:schemeClr>
                </a:solidFill>
              </a:rPr>
              <a:t>Competencies</a:t>
            </a:r>
            <a:r>
              <a:rPr lang="en-US" sz="2000" b="1" u="sng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(2018, MGCA)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en-US" sz="2000" b="1" i="1" u="sng" dirty="0">
                <a:solidFill>
                  <a:schemeClr val="accent2">
                    <a:lumMod val="50000"/>
                  </a:schemeClr>
                </a:solidFill>
              </a:rPr>
              <a:t>Journal of Military and Government Counseling</a:t>
            </a:r>
            <a:r>
              <a:rPr lang="en-US" sz="2000" b="1" u="sng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000" dirty="0">
                <a:solidFill>
                  <a:schemeClr val="accent2">
                    <a:lumMod val="50000"/>
                  </a:schemeClr>
                </a:solidFill>
              </a:rPr>
              <a:t>(JMGC) </a:t>
            </a:r>
          </a:p>
          <a:p>
            <a:pPr>
              <a:spcBef>
                <a:spcPts val="0"/>
              </a:spcBef>
            </a:pPr>
            <a:r>
              <a:rPr lang="en-US" sz="2000" i="1" dirty="0" smtClean="0">
                <a:solidFill>
                  <a:schemeClr val="accent2">
                    <a:lumMod val="50000"/>
                  </a:schemeClr>
                </a:solidFill>
              </a:rPr>
              <a:t>Career Planning and Adult Development Journal</a:t>
            </a: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    (Fall 2014 - Veterans Issue)</a:t>
            </a:r>
          </a:p>
          <a:p>
            <a:pPr>
              <a:spcBef>
                <a:spcPts val="0"/>
              </a:spcBef>
            </a:pPr>
            <a:r>
              <a:rPr lang="en-US" sz="2000" b="1" i="1" u="sng" dirty="0" smtClean="0">
                <a:solidFill>
                  <a:schemeClr val="accent2">
                    <a:lumMod val="50000"/>
                  </a:schemeClr>
                </a:solidFill>
              </a:rPr>
              <a:t>The Professional Counselor</a:t>
            </a:r>
            <a:r>
              <a:rPr lang="en-US" sz="2000" b="1" u="sng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    (Special edition on veterans/military - 2014)</a:t>
            </a:r>
          </a:p>
          <a:p>
            <a:pPr marL="0" indent="-640080">
              <a:lnSpc>
                <a:spcPts val="2400"/>
              </a:lnSpc>
              <a:buNone/>
            </a:pPr>
            <a:endParaRPr lang="en-US" sz="2400" dirty="0"/>
          </a:p>
        </p:txBody>
      </p:sp>
      <p:pic>
        <p:nvPicPr>
          <p:cNvPr id="4" name="Picture 3" descr="new NCDA logo_2018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228600"/>
            <a:ext cx="218472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704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222</TotalTime>
  <Words>594</Words>
  <Application>Microsoft Office PowerPoint</Application>
  <PresentationFormat>On-screen Show (4:3)</PresentationFormat>
  <Paragraphs>99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Trebuchet MS</vt:lpstr>
      <vt:lpstr>Wingdings 3</vt:lpstr>
      <vt:lpstr>Facet</vt:lpstr>
      <vt:lpstr>Leadership Academy Action Learning Project  Career Development Competencies  for Working with Veterans</vt:lpstr>
      <vt:lpstr>Introduction</vt:lpstr>
      <vt:lpstr>Research Questions</vt:lpstr>
      <vt:lpstr>Methods/Procedures</vt:lpstr>
      <vt:lpstr>Results:   Competencies Framework </vt:lpstr>
      <vt:lpstr>Results:</vt:lpstr>
      <vt:lpstr>Implementation</vt:lpstr>
      <vt:lpstr>Follow-Up Projects or Activities</vt:lpstr>
      <vt:lpstr>References (partial list)</vt:lpstr>
      <vt:lpstr>Contact Information</vt:lpstr>
    </vt:vector>
  </TitlesOfParts>
  <Company>Louisiana Tech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rcathey</dc:creator>
  <cp:lastModifiedBy>Suzette Fletcher</cp:lastModifiedBy>
  <cp:revision>54</cp:revision>
  <cp:lastPrinted>2019-05-28T14:52:36Z</cp:lastPrinted>
  <dcterms:created xsi:type="dcterms:W3CDTF">2014-05-16T21:54:55Z</dcterms:created>
  <dcterms:modified xsi:type="dcterms:W3CDTF">2019-05-29T16:20:19Z</dcterms:modified>
</cp:coreProperties>
</file>