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1FAF5-519A-46D9-8258-85ECE4ECB717}" type="doc">
      <dgm:prSet loTypeId="urn:diagrams.loki3.com/VaryingWidthList+Icon" loCatId="list" qsTypeId="urn:microsoft.com/office/officeart/2005/8/quickstyle/3d1" qsCatId="3D" csTypeId="urn:microsoft.com/office/officeart/2005/8/colors/colorful1" csCatId="colorful" phldr="1"/>
      <dgm:spPr/>
    </dgm:pt>
    <dgm:pt modelId="{9F5A3E12-DE14-41C7-8F29-96BF1092B0BF}">
      <dgm:prSet phldrT="[Text]" custT="1"/>
      <dgm:spPr/>
      <dgm:t>
        <a:bodyPr/>
        <a:lstStyle/>
        <a:p>
          <a:r>
            <a:rPr lang="en-US" sz="1600" b="1" i="0" dirty="0" smtClean="0"/>
            <a:t>1. Describe </a:t>
          </a:r>
          <a:r>
            <a:rPr lang="en-US" sz="1600" b="1" dirty="0" smtClean="0"/>
            <a:t>key terms, initiatives and policies related to the K-12 school environment to provide context for delivery of career development services.</a:t>
          </a:r>
          <a:endParaRPr lang="en-US" sz="1600" dirty="0"/>
        </a:p>
      </dgm:t>
    </dgm:pt>
    <dgm:pt modelId="{CE9DD9E7-611A-4A6D-B227-983532D41576}" type="parTrans" cxnId="{8A783D74-6C1F-440A-A08E-73F1EBD48D02}">
      <dgm:prSet/>
      <dgm:spPr/>
      <dgm:t>
        <a:bodyPr/>
        <a:lstStyle/>
        <a:p>
          <a:endParaRPr lang="en-US"/>
        </a:p>
      </dgm:t>
    </dgm:pt>
    <dgm:pt modelId="{1A678CBB-9E61-4A04-98D4-FD2ADA8B8349}" type="sibTrans" cxnId="{8A783D74-6C1F-440A-A08E-73F1EBD48D02}">
      <dgm:prSet/>
      <dgm:spPr/>
      <dgm:t>
        <a:bodyPr/>
        <a:lstStyle/>
        <a:p>
          <a:endParaRPr lang="en-US"/>
        </a:p>
      </dgm:t>
    </dgm:pt>
    <dgm:pt modelId="{EEA4C9A3-7F8F-4012-83AA-6C2C238B1E34}">
      <dgm:prSet custT="1"/>
      <dgm:spPr/>
      <dgm:t>
        <a:bodyPr/>
        <a:lstStyle/>
        <a:p>
          <a:r>
            <a:rPr lang="en-US" sz="1600" b="1" dirty="0" smtClean="0"/>
            <a:t>2. Select career development approaches and activities based on accepted standards by K-12 grade level.</a:t>
          </a:r>
          <a:endParaRPr lang="en-US" sz="1600" b="1" dirty="0"/>
        </a:p>
      </dgm:t>
    </dgm:pt>
    <dgm:pt modelId="{3720107E-3CFF-4E6D-B3D3-15ABA5A7FE68}" type="parTrans" cxnId="{5E3BCD40-17C1-4E0E-B830-3C39391BAF7D}">
      <dgm:prSet/>
      <dgm:spPr/>
      <dgm:t>
        <a:bodyPr/>
        <a:lstStyle/>
        <a:p>
          <a:endParaRPr lang="en-US"/>
        </a:p>
      </dgm:t>
    </dgm:pt>
    <dgm:pt modelId="{C649F420-CCEA-4ABC-A0E8-E45EE7D8E89D}" type="sibTrans" cxnId="{5E3BCD40-17C1-4E0E-B830-3C39391BAF7D}">
      <dgm:prSet/>
      <dgm:spPr/>
      <dgm:t>
        <a:bodyPr/>
        <a:lstStyle/>
        <a:p>
          <a:endParaRPr lang="en-US"/>
        </a:p>
      </dgm:t>
    </dgm:pt>
    <dgm:pt modelId="{14B93AC8-A032-41BC-88E4-EB75A67CF93D}">
      <dgm:prSet/>
      <dgm:spPr/>
      <dgm:t>
        <a:bodyPr/>
        <a:lstStyle/>
        <a:p>
          <a:r>
            <a:rPr lang="en-US" b="1" dirty="0" smtClean="0"/>
            <a:t>3. Describe key service delivery strategies related to the application of helping skills, career guidance and activities focused on the transition to post-secondary education and work with K-12 students.</a:t>
          </a:r>
          <a:endParaRPr lang="en-US" b="1" dirty="0"/>
        </a:p>
      </dgm:t>
    </dgm:pt>
    <dgm:pt modelId="{981BF739-72BC-4CF1-AA07-2B1D3FA8AE55}" type="parTrans" cxnId="{EC68DE43-17E0-429B-B5F3-FB3EF34C2358}">
      <dgm:prSet/>
      <dgm:spPr/>
      <dgm:t>
        <a:bodyPr/>
        <a:lstStyle/>
        <a:p>
          <a:endParaRPr lang="en-US"/>
        </a:p>
      </dgm:t>
    </dgm:pt>
    <dgm:pt modelId="{A75A162B-1541-4ED0-8D12-E287043BE890}" type="sibTrans" cxnId="{EC68DE43-17E0-429B-B5F3-FB3EF34C2358}">
      <dgm:prSet/>
      <dgm:spPr/>
      <dgm:t>
        <a:bodyPr/>
        <a:lstStyle/>
        <a:p>
          <a:endParaRPr lang="en-US"/>
        </a:p>
      </dgm:t>
    </dgm:pt>
    <dgm:pt modelId="{254F0D2B-FA40-4ED8-9B2C-40F4A1C5C79D}">
      <dgm:prSet custT="1"/>
      <dgm:spPr/>
      <dgm:t>
        <a:bodyPr/>
        <a:lstStyle/>
        <a:p>
          <a:r>
            <a:rPr lang="en-US" sz="1600" b="1" dirty="0" smtClean="0"/>
            <a:t>4. Review best practices for K-12 career assessment and recommendations for identifying potential barriers to the student’s career development process.</a:t>
          </a:r>
          <a:endParaRPr lang="en-US" sz="1600" b="1" dirty="0"/>
        </a:p>
      </dgm:t>
    </dgm:pt>
    <dgm:pt modelId="{461AFE9A-07B1-4AB3-8F9B-6A228FCF45EA}" type="parTrans" cxnId="{1E90DF53-821C-4B77-BE83-B915BC516F79}">
      <dgm:prSet/>
      <dgm:spPr/>
      <dgm:t>
        <a:bodyPr/>
        <a:lstStyle/>
        <a:p>
          <a:endParaRPr lang="en-US"/>
        </a:p>
      </dgm:t>
    </dgm:pt>
    <dgm:pt modelId="{996EDD13-5511-4E27-BDBD-F6B0EEA3777C}" type="sibTrans" cxnId="{1E90DF53-821C-4B77-BE83-B915BC516F79}">
      <dgm:prSet/>
      <dgm:spPr/>
      <dgm:t>
        <a:bodyPr/>
        <a:lstStyle/>
        <a:p>
          <a:endParaRPr lang="en-US"/>
        </a:p>
      </dgm:t>
    </dgm:pt>
    <dgm:pt modelId="{08BBE49B-8AC8-4F0A-B3E6-6DD3C4EF5B0C}">
      <dgm:prSet custT="1"/>
      <dgm:spPr/>
      <dgm:t>
        <a:bodyPr/>
        <a:lstStyle/>
        <a:p>
          <a:r>
            <a:rPr lang="en-US" sz="1600" b="1" dirty="0" smtClean="0"/>
            <a:t>5. Explore post-secondary education and career opportunities.</a:t>
          </a:r>
          <a:endParaRPr lang="en-US" sz="1600" b="1" dirty="0"/>
        </a:p>
      </dgm:t>
    </dgm:pt>
    <dgm:pt modelId="{3D930528-A476-4E84-8C66-51B95EE5347F}" type="parTrans" cxnId="{8B5ABDEA-40AE-4FB1-8B1F-DF3145789AC4}">
      <dgm:prSet/>
      <dgm:spPr/>
      <dgm:t>
        <a:bodyPr/>
        <a:lstStyle/>
        <a:p>
          <a:endParaRPr lang="en-US"/>
        </a:p>
      </dgm:t>
    </dgm:pt>
    <dgm:pt modelId="{5198BED4-4405-435F-BD9A-DEDA3063E898}" type="sibTrans" cxnId="{8B5ABDEA-40AE-4FB1-8B1F-DF3145789AC4}">
      <dgm:prSet/>
      <dgm:spPr/>
      <dgm:t>
        <a:bodyPr/>
        <a:lstStyle/>
        <a:p>
          <a:endParaRPr lang="en-US"/>
        </a:p>
      </dgm:t>
    </dgm:pt>
    <dgm:pt modelId="{F62E1088-3514-41D8-9FEC-6C8DB51DCB54}">
      <dgm:prSet custT="1"/>
      <dgm:spPr/>
      <dgm:t>
        <a:bodyPr/>
        <a:lstStyle/>
        <a:p>
          <a:r>
            <a:rPr lang="en-US" sz="1600" b="1" dirty="0" smtClean="0"/>
            <a:t>6. Identify resources, materials and activities related to labor market information, employability/soft skills and career decision-making appropriate to the K-12 school environment.</a:t>
          </a:r>
          <a:endParaRPr lang="en-US" sz="1600" b="1" dirty="0"/>
        </a:p>
      </dgm:t>
    </dgm:pt>
    <dgm:pt modelId="{1D8DF863-9BD5-41A7-803B-86B637B6DC25}" type="parTrans" cxnId="{25DA53DB-D26A-4F0B-B4B0-1C8B981C2797}">
      <dgm:prSet/>
      <dgm:spPr/>
      <dgm:t>
        <a:bodyPr/>
        <a:lstStyle/>
        <a:p>
          <a:endParaRPr lang="en-US"/>
        </a:p>
      </dgm:t>
    </dgm:pt>
    <dgm:pt modelId="{67670659-F85E-47A5-AD57-0D0DD1179AF1}" type="sibTrans" cxnId="{25DA53DB-D26A-4F0B-B4B0-1C8B981C2797}">
      <dgm:prSet/>
      <dgm:spPr/>
      <dgm:t>
        <a:bodyPr/>
        <a:lstStyle/>
        <a:p>
          <a:endParaRPr lang="en-US"/>
        </a:p>
      </dgm:t>
    </dgm:pt>
    <dgm:pt modelId="{F8849E2A-89E4-4378-9CBD-B887A915E57E}" type="pres">
      <dgm:prSet presAssocID="{B361FAF5-519A-46D9-8258-85ECE4ECB717}" presName="Name0" presStyleCnt="0">
        <dgm:presLayoutVars>
          <dgm:resizeHandles/>
        </dgm:presLayoutVars>
      </dgm:prSet>
      <dgm:spPr/>
    </dgm:pt>
    <dgm:pt modelId="{D4133C15-2DC8-4134-A839-C4A2DC6E7AD3}" type="pres">
      <dgm:prSet presAssocID="{9F5A3E12-DE14-41C7-8F29-96BF1092B0BF}" presName="text" presStyleLbl="node1" presStyleIdx="0" presStyleCnt="6" custScaleX="1397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F16E74-BF79-4435-BA78-2A7301680ECD}" type="pres">
      <dgm:prSet presAssocID="{1A678CBB-9E61-4A04-98D4-FD2ADA8B8349}" presName="space" presStyleCnt="0"/>
      <dgm:spPr/>
    </dgm:pt>
    <dgm:pt modelId="{E405201A-D463-4CA3-847E-867A20720552}" type="pres">
      <dgm:prSet presAssocID="{EEA4C9A3-7F8F-4012-83AA-6C2C238B1E34}" presName="text" presStyleLbl="node1" presStyleIdx="1" presStyleCnt="6" custScaleX="1797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52BB8E-F9C9-4319-9278-287031854442}" type="pres">
      <dgm:prSet presAssocID="{C649F420-CCEA-4ABC-A0E8-E45EE7D8E89D}" presName="space" presStyleCnt="0"/>
      <dgm:spPr/>
    </dgm:pt>
    <dgm:pt modelId="{53D9BC4E-5178-4D6B-8C0B-3F647E7E276C}" type="pres">
      <dgm:prSet presAssocID="{14B93AC8-A032-41BC-88E4-EB75A67CF93D}" presName="text" presStyleLbl="node1" presStyleIdx="2" presStyleCnt="6" custScaleX="104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6AD06A-9013-4E4D-BEEA-D2FBA43EDF5A}" type="pres">
      <dgm:prSet presAssocID="{A75A162B-1541-4ED0-8D12-E287043BE890}" presName="space" presStyleCnt="0"/>
      <dgm:spPr/>
    </dgm:pt>
    <dgm:pt modelId="{2A2A55CD-F68D-408F-9957-7EBBAE20F358}" type="pres">
      <dgm:prSet presAssocID="{254F0D2B-FA40-4ED8-9B2C-40F4A1C5C79D}" presName="text" presStyleLbl="node1" presStyleIdx="3" presStyleCnt="6" custScaleX="1334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1BF115-10F8-4A83-8A64-9FA51CE0BA9E}" type="pres">
      <dgm:prSet presAssocID="{996EDD13-5511-4E27-BDBD-F6B0EEA3777C}" presName="space" presStyleCnt="0"/>
      <dgm:spPr/>
    </dgm:pt>
    <dgm:pt modelId="{A5CFE47F-928D-4891-BC08-C1D43CBFEA92}" type="pres">
      <dgm:prSet presAssocID="{08BBE49B-8AC8-4F0A-B3E6-6DD3C4EF5B0C}" presName="text" presStyleLbl="node1" presStyleIdx="4" presStyleCnt="6" custScaleX="2840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8B1D07-43BA-47D9-9F3D-CFF472AB8F78}" type="pres">
      <dgm:prSet presAssocID="{5198BED4-4405-435F-BD9A-DEDA3063E898}" presName="space" presStyleCnt="0"/>
      <dgm:spPr/>
    </dgm:pt>
    <dgm:pt modelId="{48A4FD4D-C32F-4BA4-B751-33D105945562}" type="pres">
      <dgm:prSet presAssocID="{F62E1088-3514-41D8-9FEC-6C8DB51DCB54}" presName="text" presStyleLbl="node1" presStyleIdx="5" presStyleCnt="6" custScaleX="1158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68DE43-17E0-429B-B5F3-FB3EF34C2358}" srcId="{B361FAF5-519A-46D9-8258-85ECE4ECB717}" destId="{14B93AC8-A032-41BC-88E4-EB75A67CF93D}" srcOrd="2" destOrd="0" parTransId="{981BF739-72BC-4CF1-AA07-2B1D3FA8AE55}" sibTransId="{A75A162B-1541-4ED0-8D12-E287043BE890}"/>
    <dgm:cxn modelId="{C1B2F8D3-CD3D-4028-89DB-3DB0137446BA}" type="presOf" srcId="{EEA4C9A3-7F8F-4012-83AA-6C2C238B1E34}" destId="{E405201A-D463-4CA3-847E-867A20720552}" srcOrd="0" destOrd="0" presId="urn:diagrams.loki3.com/VaryingWidthList+Icon"/>
    <dgm:cxn modelId="{C2BB6E51-EC90-4B09-8795-1896959928E3}" type="presOf" srcId="{254F0D2B-FA40-4ED8-9B2C-40F4A1C5C79D}" destId="{2A2A55CD-F68D-408F-9957-7EBBAE20F358}" srcOrd="0" destOrd="0" presId="urn:diagrams.loki3.com/VaryingWidthList+Icon"/>
    <dgm:cxn modelId="{8B5ABDEA-40AE-4FB1-8B1F-DF3145789AC4}" srcId="{B361FAF5-519A-46D9-8258-85ECE4ECB717}" destId="{08BBE49B-8AC8-4F0A-B3E6-6DD3C4EF5B0C}" srcOrd="4" destOrd="0" parTransId="{3D930528-A476-4E84-8C66-51B95EE5347F}" sibTransId="{5198BED4-4405-435F-BD9A-DEDA3063E898}"/>
    <dgm:cxn modelId="{0C3C5AAD-5CCF-4756-AC06-A4A8C67B9B4F}" type="presOf" srcId="{14B93AC8-A032-41BC-88E4-EB75A67CF93D}" destId="{53D9BC4E-5178-4D6B-8C0B-3F647E7E276C}" srcOrd="0" destOrd="0" presId="urn:diagrams.loki3.com/VaryingWidthList+Icon"/>
    <dgm:cxn modelId="{8A783D74-6C1F-440A-A08E-73F1EBD48D02}" srcId="{B361FAF5-519A-46D9-8258-85ECE4ECB717}" destId="{9F5A3E12-DE14-41C7-8F29-96BF1092B0BF}" srcOrd="0" destOrd="0" parTransId="{CE9DD9E7-611A-4A6D-B227-983532D41576}" sibTransId="{1A678CBB-9E61-4A04-98D4-FD2ADA8B8349}"/>
    <dgm:cxn modelId="{1E90DF53-821C-4B77-BE83-B915BC516F79}" srcId="{B361FAF5-519A-46D9-8258-85ECE4ECB717}" destId="{254F0D2B-FA40-4ED8-9B2C-40F4A1C5C79D}" srcOrd="3" destOrd="0" parTransId="{461AFE9A-07B1-4AB3-8F9B-6A228FCF45EA}" sibTransId="{996EDD13-5511-4E27-BDBD-F6B0EEA3777C}"/>
    <dgm:cxn modelId="{90D5960E-9B93-49E3-A752-6628419C76AF}" type="presOf" srcId="{B361FAF5-519A-46D9-8258-85ECE4ECB717}" destId="{F8849E2A-89E4-4378-9CBD-B887A915E57E}" srcOrd="0" destOrd="0" presId="urn:diagrams.loki3.com/VaryingWidthList+Icon"/>
    <dgm:cxn modelId="{25DA53DB-D26A-4F0B-B4B0-1C8B981C2797}" srcId="{B361FAF5-519A-46D9-8258-85ECE4ECB717}" destId="{F62E1088-3514-41D8-9FEC-6C8DB51DCB54}" srcOrd="5" destOrd="0" parTransId="{1D8DF863-9BD5-41A7-803B-86B637B6DC25}" sibTransId="{67670659-F85E-47A5-AD57-0D0DD1179AF1}"/>
    <dgm:cxn modelId="{50823279-DDF1-4BCF-B6E9-9B9A582BE113}" type="presOf" srcId="{F62E1088-3514-41D8-9FEC-6C8DB51DCB54}" destId="{48A4FD4D-C32F-4BA4-B751-33D105945562}" srcOrd="0" destOrd="0" presId="urn:diagrams.loki3.com/VaryingWidthList+Icon"/>
    <dgm:cxn modelId="{88E71B23-8491-4CE0-96EF-479FFB28A27B}" type="presOf" srcId="{08BBE49B-8AC8-4F0A-B3E6-6DD3C4EF5B0C}" destId="{A5CFE47F-928D-4891-BC08-C1D43CBFEA92}" srcOrd="0" destOrd="0" presId="urn:diagrams.loki3.com/VaryingWidthList+Icon"/>
    <dgm:cxn modelId="{7BCFAE71-AFC9-4486-8611-F9A1B59F1A6C}" type="presOf" srcId="{9F5A3E12-DE14-41C7-8F29-96BF1092B0BF}" destId="{D4133C15-2DC8-4134-A839-C4A2DC6E7AD3}" srcOrd="0" destOrd="0" presId="urn:diagrams.loki3.com/VaryingWidthList+Icon"/>
    <dgm:cxn modelId="{5E3BCD40-17C1-4E0E-B830-3C39391BAF7D}" srcId="{B361FAF5-519A-46D9-8258-85ECE4ECB717}" destId="{EEA4C9A3-7F8F-4012-83AA-6C2C238B1E34}" srcOrd="1" destOrd="0" parTransId="{3720107E-3CFF-4E6D-B3D3-15ABA5A7FE68}" sibTransId="{C649F420-CCEA-4ABC-A0E8-E45EE7D8E89D}"/>
    <dgm:cxn modelId="{3CD3856C-A1B8-4A51-BB41-DB7526BE37E4}" type="presParOf" srcId="{F8849E2A-89E4-4378-9CBD-B887A915E57E}" destId="{D4133C15-2DC8-4134-A839-C4A2DC6E7AD3}" srcOrd="0" destOrd="0" presId="urn:diagrams.loki3.com/VaryingWidthList+Icon"/>
    <dgm:cxn modelId="{4659D0CD-E824-4D06-BAD6-533FDFE49D05}" type="presParOf" srcId="{F8849E2A-89E4-4378-9CBD-B887A915E57E}" destId="{EFF16E74-BF79-4435-BA78-2A7301680ECD}" srcOrd="1" destOrd="0" presId="urn:diagrams.loki3.com/VaryingWidthList+Icon"/>
    <dgm:cxn modelId="{E8012368-8639-4534-B086-BC3408D8BB00}" type="presParOf" srcId="{F8849E2A-89E4-4378-9CBD-B887A915E57E}" destId="{E405201A-D463-4CA3-847E-867A20720552}" srcOrd="2" destOrd="0" presId="urn:diagrams.loki3.com/VaryingWidthList+Icon"/>
    <dgm:cxn modelId="{BE61FCD7-63BA-4AC8-8BEF-A09923D86152}" type="presParOf" srcId="{F8849E2A-89E4-4378-9CBD-B887A915E57E}" destId="{5752BB8E-F9C9-4319-9278-287031854442}" srcOrd="3" destOrd="0" presId="urn:diagrams.loki3.com/VaryingWidthList+Icon"/>
    <dgm:cxn modelId="{824ACE5D-3ACB-4163-81EA-D70F900016DA}" type="presParOf" srcId="{F8849E2A-89E4-4378-9CBD-B887A915E57E}" destId="{53D9BC4E-5178-4D6B-8C0B-3F647E7E276C}" srcOrd="4" destOrd="0" presId="urn:diagrams.loki3.com/VaryingWidthList+Icon"/>
    <dgm:cxn modelId="{30517446-022D-4644-9F70-D4D8AC2F1EF4}" type="presParOf" srcId="{F8849E2A-89E4-4378-9CBD-B887A915E57E}" destId="{746AD06A-9013-4E4D-BEEA-D2FBA43EDF5A}" srcOrd="5" destOrd="0" presId="urn:diagrams.loki3.com/VaryingWidthList+Icon"/>
    <dgm:cxn modelId="{3F335D1A-9CCB-46FF-B5B5-887CB6BBB32F}" type="presParOf" srcId="{F8849E2A-89E4-4378-9CBD-B887A915E57E}" destId="{2A2A55CD-F68D-408F-9957-7EBBAE20F358}" srcOrd="6" destOrd="0" presId="urn:diagrams.loki3.com/VaryingWidthList+Icon"/>
    <dgm:cxn modelId="{09686D85-72BE-47A3-81E9-1C6C8F5E6A47}" type="presParOf" srcId="{F8849E2A-89E4-4378-9CBD-B887A915E57E}" destId="{951BF115-10F8-4A83-8A64-9FA51CE0BA9E}" srcOrd="7" destOrd="0" presId="urn:diagrams.loki3.com/VaryingWidthList+Icon"/>
    <dgm:cxn modelId="{CAA953A4-2281-4205-9E3C-90B3C59C90B0}" type="presParOf" srcId="{F8849E2A-89E4-4378-9CBD-B887A915E57E}" destId="{A5CFE47F-928D-4891-BC08-C1D43CBFEA92}" srcOrd="8" destOrd="0" presId="urn:diagrams.loki3.com/VaryingWidthList+Icon"/>
    <dgm:cxn modelId="{CF2D43D9-0BDF-44A7-BBB5-A750D9256B24}" type="presParOf" srcId="{F8849E2A-89E4-4378-9CBD-B887A915E57E}" destId="{078B1D07-43BA-47D9-9F3D-CFF472AB8F78}" srcOrd="9" destOrd="0" presId="urn:diagrams.loki3.com/VaryingWidthList+Icon"/>
    <dgm:cxn modelId="{03860E0E-DCF3-472F-BDE3-154C446BC48C}" type="presParOf" srcId="{F8849E2A-89E4-4378-9CBD-B887A915E57E}" destId="{48A4FD4D-C32F-4BA4-B751-33D105945562}" srcOrd="10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2A246-CBBE-422A-AB49-AB01D9C11E12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2D24C-473A-4201-975F-AE42B7ED4222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1" y="1828800"/>
            <a:ext cx="8093074" cy="2003425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Chapter 13</a:t>
            </a:r>
            <a:b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Development Services for K-12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Students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334000"/>
            <a:ext cx="4968875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69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75724"/>
            <a:ext cx="82296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Assessment by Grade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361"/>
            <a:ext cx="7296355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Elementary School (Grades K-5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Focus on creating </a:t>
            </a:r>
            <a:r>
              <a:rPr lang="en-US" b="1" dirty="0"/>
              <a:t>awareness of careers and allowing </a:t>
            </a:r>
            <a:r>
              <a:rPr lang="en-US" b="1" dirty="0" smtClean="0"/>
              <a:t>for exploration </a:t>
            </a:r>
            <a:r>
              <a:rPr lang="en-US" b="1" dirty="0"/>
              <a:t>of self and </a:t>
            </a:r>
            <a:r>
              <a:rPr lang="en-US" b="1" dirty="0" smtClean="0"/>
              <a:t>careers</a:t>
            </a:r>
          </a:p>
          <a:p>
            <a:pPr marL="0" indent="0">
              <a:buNone/>
            </a:pPr>
            <a:r>
              <a:rPr lang="en-US" b="1" dirty="0"/>
              <a:t>Middle School (Grades 6-8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Allow students </a:t>
            </a:r>
            <a:r>
              <a:rPr lang="en-US" b="1" dirty="0"/>
              <a:t>to </a:t>
            </a:r>
            <a:r>
              <a:rPr lang="en-US" b="1" dirty="0" smtClean="0"/>
              <a:t>use decision-making skills </a:t>
            </a:r>
            <a:r>
              <a:rPr lang="en-US" b="1" dirty="0"/>
              <a:t>to </a:t>
            </a:r>
            <a:r>
              <a:rPr lang="en-US" b="1" dirty="0" smtClean="0"/>
              <a:t>merge </a:t>
            </a:r>
            <a:r>
              <a:rPr lang="en-US" b="1" dirty="0"/>
              <a:t>individual data with </a:t>
            </a:r>
            <a:r>
              <a:rPr lang="en-US" b="1" dirty="0" smtClean="0"/>
              <a:t>their knowledge </a:t>
            </a:r>
            <a:r>
              <a:rPr lang="en-US" b="1" dirty="0"/>
              <a:t>of the workplace and plan a </a:t>
            </a:r>
            <a:r>
              <a:rPr lang="en-US" b="1" dirty="0" smtClean="0"/>
              <a:t>high school </a:t>
            </a:r>
            <a:r>
              <a:rPr lang="en-US" b="1" dirty="0"/>
              <a:t>course of study to meet their </a:t>
            </a:r>
            <a:r>
              <a:rPr lang="en-US" b="1" dirty="0" smtClean="0"/>
              <a:t>goals</a:t>
            </a:r>
          </a:p>
          <a:p>
            <a:pPr marL="0" indent="0">
              <a:buNone/>
            </a:pPr>
            <a:r>
              <a:rPr lang="en-US" b="1" dirty="0"/>
              <a:t>High School (Grades 9-12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Students continue to </a:t>
            </a:r>
            <a:r>
              <a:rPr lang="en-US" b="1" dirty="0"/>
              <a:t>expand their knowledge, skills and </a:t>
            </a:r>
            <a:r>
              <a:rPr lang="en-US" b="1" dirty="0" smtClean="0"/>
              <a:t>attitudes through </a:t>
            </a:r>
            <a:r>
              <a:rPr lang="en-US" b="1" dirty="0"/>
              <a:t>practical </a:t>
            </a:r>
            <a:r>
              <a:rPr lang="en-US" b="1" dirty="0" smtClean="0"/>
              <a:t>application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5897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1534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Other Assessment Consideration – Evaluating Potential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07361"/>
            <a:ext cx="7772400" cy="45934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Family </a:t>
            </a:r>
            <a:r>
              <a:rPr lang="en-US" sz="2000" b="1" dirty="0" smtClean="0"/>
              <a:t>Dysfunction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Family </a:t>
            </a:r>
            <a:r>
              <a:rPr lang="en-US" sz="2000" b="1" dirty="0" smtClean="0"/>
              <a:t>Cultural Beliefs </a:t>
            </a:r>
            <a:r>
              <a:rPr lang="en-US" sz="2000" b="1" dirty="0"/>
              <a:t>that </a:t>
            </a:r>
            <a:r>
              <a:rPr lang="en-US" sz="2000" b="1" dirty="0" smtClean="0"/>
              <a:t>Limit Career Exploration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Substance </a:t>
            </a:r>
            <a:r>
              <a:rPr lang="en-US" sz="2000" b="1" dirty="0" smtClean="0"/>
              <a:t>Abuse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Undiagnosed </a:t>
            </a:r>
            <a:r>
              <a:rPr lang="en-US" sz="2000" b="1" dirty="0" smtClean="0"/>
              <a:t>or Unrecognized Disability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Citizenship </a:t>
            </a:r>
            <a:r>
              <a:rPr lang="en-US" sz="2000" b="1" dirty="0" smtClean="0"/>
              <a:t>Status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Legal Issues </a:t>
            </a:r>
            <a:r>
              <a:rPr lang="en-US" sz="2000" b="1" dirty="0" smtClean="0"/>
              <a:t>– Criminal Record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Foster Care</a:t>
            </a:r>
          </a:p>
        </p:txBody>
      </p:sp>
    </p:spTree>
    <p:extLst>
      <p:ext uri="{BB962C8B-B14F-4D97-AF65-F5344CB8AC3E}">
        <p14:creationId xmlns:p14="http://schemas.microsoft.com/office/powerpoint/2010/main" val="81655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5438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Exploration of Post-Secondary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Systems Navigation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448755" cy="49530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Many </a:t>
            </a:r>
            <a:r>
              <a:rPr lang="en-US" b="1" dirty="0"/>
              <a:t>programs and options available </a:t>
            </a:r>
            <a:r>
              <a:rPr lang="en-US" b="1" dirty="0" smtClean="0"/>
              <a:t>for students </a:t>
            </a:r>
            <a:r>
              <a:rPr lang="en-US" b="1" dirty="0"/>
              <a:t>related to exploring, navigating </a:t>
            </a:r>
            <a:r>
              <a:rPr lang="en-US" b="1" dirty="0" smtClean="0"/>
              <a:t>and preparing </a:t>
            </a:r>
            <a:r>
              <a:rPr lang="en-US" b="1" dirty="0"/>
              <a:t>for post-secondary </a:t>
            </a:r>
            <a:r>
              <a:rPr lang="en-US" b="1" dirty="0" smtClean="0"/>
              <a:t>education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AP </a:t>
            </a:r>
            <a:r>
              <a:rPr lang="en-US" b="1" dirty="0" smtClean="0"/>
              <a:t>Coursework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IB </a:t>
            </a:r>
            <a:r>
              <a:rPr lang="en-US" b="1" dirty="0" smtClean="0"/>
              <a:t>Coursework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Dual </a:t>
            </a:r>
            <a:r>
              <a:rPr lang="en-US" b="1" dirty="0" smtClean="0"/>
              <a:t>Enrollment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CTE Coursework Leading to </a:t>
            </a:r>
            <a:r>
              <a:rPr lang="en-US" b="1" dirty="0" smtClean="0"/>
              <a:t>Industry Certifications </a:t>
            </a:r>
            <a:r>
              <a:rPr lang="en-US" b="1" dirty="0"/>
              <a:t>(ASE, NOCTI, etc</a:t>
            </a:r>
            <a:r>
              <a:rPr lang="en-US" b="1" dirty="0" smtClean="0"/>
              <a:t>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Apprenticeship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Trade/Technical </a:t>
            </a:r>
            <a:r>
              <a:rPr lang="en-US" b="1" dirty="0" smtClean="0"/>
              <a:t>Schools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ACT/SAT Registration </a:t>
            </a:r>
            <a:r>
              <a:rPr lang="en-US" b="1" dirty="0" smtClean="0"/>
              <a:t>and Preparation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College </a:t>
            </a:r>
            <a:r>
              <a:rPr lang="en-US" b="1" dirty="0" smtClean="0"/>
              <a:t>Search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Services for Students </a:t>
            </a:r>
            <a:r>
              <a:rPr lang="en-US" b="1" dirty="0" smtClean="0"/>
              <a:t>with Disabilities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Military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College Application </a:t>
            </a:r>
            <a:r>
              <a:rPr lang="en-US" b="1" dirty="0" smtClean="0"/>
              <a:t>Processes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Financial Aid and Scholarships</a:t>
            </a:r>
          </a:p>
        </p:txBody>
      </p:sp>
    </p:spTree>
    <p:extLst>
      <p:ext uri="{BB962C8B-B14F-4D97-AF65-F5344CB8AC3E}">
        <p14:creationId xmlns:p14="http://schemas.microsoft.com/office/powerpoint/2010/main" val="2447793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75724"/>
            <a:ext cx="7448755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Best Practices for K-12 Career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Development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4410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Elementary School (Awareness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Collaboration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Exploration </a:t>
            </a:r>
            <a:r>
              <a:rPr lang="en-US" b="1" dirty="0" smtClean="0"/>
              <a:t>Activities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Parent </a:t>
            </a:r>
            <a:r>
              <a:rPr lang="en-US" b="1" dirty="0" smtClean="0"/>
              <a:t>Outreach/Involvement</a:t>
            </a:r>
          </a:p>
          <a:p>
            <a:pPr marL="0" indent="0">
              <a:buNone/>
            </a:pPr>
            <a:r>
              <a:rPr lang="en-US" b="1" dirty="0"/>
              <a:t>Middle School (Exploration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Collaboration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Academic and Educational </a:t>
            </a:r>
            <a:r>
              <a:rPr lang="en-US" b="1" dirty="0" smtClean="0"/>
              <a:t>Planning</a:t>
            </a:r>
          </a:p>
          <a:p>
            <a:pPr marL="0" indent="0">
              <a:buNone/>
            </a:pPr>
            <a:r>
              <a:rPr lang="en-US" b="1" dirty="0" smtClean="0"/>
              <a:t>High </a:t>
            </a:r>
            <a:r>
              <a:rPr lang="en-US" b="1" dirty="0"/>
              <a:t>School (Implementation/Action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Planning for Education and </a:t>
            </a:r>
            <a:r>
              <a:rPr lang="en-US" b="1" dirty="0" smtClean="0"/>
              <a:t>Training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Experiential </a:t>
            </a:r>
            <a:r>
              <a:rPr lang="en-US" b="1" dirty="0" smtClean="0"/>
              <a:t>Learning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Parent Outreach and Involvement</a:t>
            </a:r>
          </a:p>
        </p:txBody>
      </p:sp>
    </p:spTree>
    <p:extLst>
      <p:ext uri="{BB962C8B-B14F-4D97-AF65-F5344CB8AC3E}">
        <p14:creationId xmlns:p14="http://schemas.microsoft.com/office/powerpoint/2010/main" val="2237628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Employability Skills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07361"/>
            <a:ext cx="7143955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Applied Knowledge – the </a:t>
            </a:r>
            <a:r>
              <a:rPr lang="en-US" b="1" dirty="0" smtClean="0"/>
              <a:t>thoughtful integration </a:t>
            </a:r>
            <a:r>
              <a:rPr lang="en-US" b="1" dirty="0"/>
              <a:t>of academic knowledge </a:t>
            </a:r>
            <a:r>
              <a:rPr lang="en-US" b="1" dirty="0" smtClean="0"/>
              <a:t>and technical </a:t>
            </a:r>
            <a:r>
              <a:rPr lang="en-US" b="1" dirty="0"/>
              <a:t>skills, put to </a:t>
            </a:r>
            <a:r>
              <a:rPr lang="en-US" b="1" dirty="0" smtClean="0"/>
              <a:t>practical </a:t>
            </a:r>
            <a:r>
              <a:rPr lang="en-US" b="1" dirty="0"/>
              <a:t>use </a:t>
            </a:r>
            <a:r>
              <a:rPr lang="en-US" b="1" dirty="0" smtClean="0"/>
              <a:t>in the </a:t>
            </a:r>
            <a:r>
              <a:rPr lang="en-US" b="1" dirty="0"/>
              <a:t>workplace</a:t>
            </a:r>
            <a:r>
              <a:rPr lang="en-US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Effective Relationships – </a:t>
            </a:r>
            <a:r>
              <a:rPr lang="en-US" b="1" dirty="0" smtClean="0"/>
              <a:t>the interpersonal </a:t>
            </a:r>
            <a:r>
              <a:rPr lang="en-US" b="1" dirty="0"/>
              <a:t>skills and personal </a:t>
            </a:r>
            <a:r>
              <a:rPr lang="en-US" b="1" dirty="0" smtClean="0"/>
              <a:t>qualities that </a:t>
            </a:r>
            <a:r>
              <a:rPr lang="en-US" b="1" dirty="0"/>
              <a:t>enable individuals to interact </a:t>
            </a:r>
            <a:r>
              <a:rPr lang="en-US" b="1" dirty="0" smtClean="0"/>
              <a:t>effectively with </a:t>
            </a:r>
            <a:r>
              <a:rPr lang="en-US" b="1" dirty="0"/>
              <a:t>clients, coworkers, and supervisors.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Workplace </a:t>
            </a:r>
            <a:r>
              <a:rPr lang="en-US" b="1" dirty="0"/>
              <a:t>Skills – the analytical </a:t>
            </a:r>
            <a:r>
              <a:rPr lang="en-US" b="1" dirty="0" smtClean="0"/>
              <a:t>and organizational </a:t>
            </a:r>
            <a:r>
              <a:rPr lang="en-US" b="1" dirty="0"/>
              <a:t>skills and </a:t>
            </a:r>
            <a:r>
              <a:rPr lang="en-US" b="1" dirty="0" smtClean="0"/>
              <a:t>understandings that </a:t>
            </a:r>
            <a:r>
              <a:rPr lang="en-US" b="1" dirty="0"/>
              <a:t>employees need to </a:t>
            </a:r>
            <a:r>
              <a:rPr lang="en-US" b="1" dirty="0" smtClean="0"/>
              <a:t>successfully perform </a:t>
            </a:r>
            <a:r>
              <a:rPr lang="en-US" b="1" dirty="0"/>
              <a:t>work tasks.</a:t>
            </a:r>
          </a:p>
        </p:txBody>
      </p:sp>
    </p:spTree>
    <p:extLst>
      <p:ext uri="{BB962C8B-B14F-4D97-AF65-F5344CB8AC3E}">
        <p14:creationId xmlns:p14="http://schemas.microsoft.com/office/powerpoint/2010/main" val="32184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677355" cy="924475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Learning Objectives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35762685"/>
              </p:ext>
            </p:extLst>
          </p:nvPr>
        </p:nvGraphicFramePr>
        <p:xfrm>
          <a:off x="609600" y="1295400"/>
          <a:ext cx="79248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175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75724"/>
            <a:ext cx="7601155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Overview of the K-12 Service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Delivery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361"/>
            <a:ext cx="7296355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Various </a:t>
            </a:r>
            <a:r>
              <a:rPr lang="en-US" sz="2000" b="1" dirty="0"/>
              <a:t>schooling options </a:t>
            </a:r>
            <a:r>
              <a:rPr lang="en-US" sz="2000" b="1" dirty="0" smtClean="0"/>
              <a:t>available: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Traditional public </a:t>
            </a:r>
            <a:r>
              <a:rPr lang="en-US" sz="2000" b="1" dirty="0" smtClean="0"/>
              <a:t>schools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Charter </a:t>
            </a:r>
            <a:r>
              <a:rPr lang="en-US" sz="2000" b="1" dirty="0" smtClean="0"/>
              <a:t>schools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Alternative </a:t>
            </a:r>
            <a:r>
              <a:rPr lang="en-US" sz="2000" b="1" dirty="0" smtClean="0"/>
              <a:t>schools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Private </a:t>
            </a:r>
            <a:r>
              <a:rPr lang="en-US" sz="2000" b="1" dirty="0" smtClean="0"/>
              <a:t>schools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Magnet </a:t>
            </a:r>
            <a:r>
              <a:rPr lang="en-US" sz="2000" b="1" dirty="0" smtClean="0"/>
              <a:t>schools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Homeschooling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Virtual schools</a:t>
            </a:r>
          </a:p>
        </p:txBody>
      </p:sp>
    </p:spTree>
    <p:extLst>
      <p:ext uri="{BB962C8B-B14F-4D97-AF65-F5344CB8AC3E}">
        <p14:creationId xmlns:p14="http://schemas.microsoft.com/office/powerpoint/2010/main" val="2256057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75724"/>
            <a:ext cx="7601155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Overview of the K-12 Service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Delivery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07361"/>
            <a:ext cx="7372555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Different types of learners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At-risk </a:t>
            </a:r>
            <a:r>
              <a:rPr lang="en-US" sz="2000" b="1" dirty="0" smtClean="0"/>
              <a:t>students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Economically </a:t>
            </a:r>
            <a:r>
              <a:rPr lang="en-US" sz="2000" b="1" dirty="0" smtClean="0"/>
              <a:t>disadvantaged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English as a Second Language (ESL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Gifted and Talented </a:t>
            </a:r>
            <a:r>
              <a:rPr lang="en-US" sz="2000" b="1" dirty="0" smtClean="0"/>
              <a:t>Education (</a:t>
            </a:r>
            <a:r>
              <a:rPr lang="en-US" sz="2000" b="1" dirty="0"/>
              <a:t>GATE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Foster </a:t>
            </a:r>
            <a:r>
              <a:rPr lang="en-US" sz="2000" b="1" dirty="0" smtClean="0"/>
              <a:t>youth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Special education</a:t>
            </a:r>
          </a:p>
        </p:txBody>
      </p:sp>
    </p:spTree>
    <p:extLst>
      <p:ext uri="{BB962C8B-B14F-4D97-AF65-F5344CB8AC3E}">
        <p14:creationId xmlns:p14="http://schemas.microsoft.com/office/powerpoint/2010/main" val="4201259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75724"/>
            <a:ext cx="7372555" cy="924475"/>
          </a:xfrm>
        </p:spPr>
        <p:txBody>
          <a:bodyPr/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Key Educational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07361"/>
            <a:ext cx="7143955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Every Student Succeeds Act (ESSA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Common Core </a:t>
            </a:r>
            <a:r>
              <a:rPr lang="en-US" sz="2000" b="1" dirty="0" smtClean="0"/>
              <a:t>Standards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Race to the </a:t>
            </a:r>
            <a:r>
              <a:rPr lang="en-US" sz="2000" b="1" dirty="0" smtClean="0"/>
              <a:t>Top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Schools and Libraries Program of </a:t>
            </a:r>
            <a:r>
              <a:rPr lang="en-US" sz="2000" b="1" dirty="0" smtClean="0"/>
              <a:t>the Universal </a:t>
            </a:r>
            <a:r>
              <a:rPr lang="en-US" sz="2000" b="1" dirty="0"/>
              <a:t>Service </a:t>
            </a:r>
            <a:r>
              <a:rPr lang="en-US" sz="2000" b="1" dirty="0" smtClean="0"/>
              <a:t>Fund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Science, Technology, </a:t>
            </a:r>
            <a:r>
              <a:rPr lang="en-US" sz="2000" b="1" dirty="0" smtClean="0"/>
              <a:t>Engineering and </a:t>
            </a:r>
            <a:r>
              <a:rPr lang="en-US" sz="2000" b="1" dirty="0"/>
              <a:t>Mathematics (STEM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Standardized to High Stakes </a:t>
            </a:r>
            <a:r>
              <a:rPr lang="en-US" sz="2000" b="1" dirty="0" smtClean="0"/>
              <a:t>Testing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2112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75724"/>
            <a:ext cx="7143955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Other Laws Influencing the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Public School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Family Education Rights and </a:t>
            </a:r>
            <a:r>
              <a:rPr lang="en-US" sz="2200" b="1" dirty="0" smtClean="0"/>
              <a:t>Privacy Act </a:t>
            </a:r>
            <a:r>
              <a:rPr lang="en-US" sz="2200" b="1" dirty="0"/>
              <a:t>(FERPA</a:t>
            </a:r>
            <a:r>
              <a:rPr lang="en-US" sz="22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Individuals with Disabilities </a:t>
            </a:r>
            <a:r>
              <a:rPr lang="en-US" sz="2200" b="1" dirty="0" smtClean="0"/>
              <a:t>Education Act </a:t>
            </a:r>
            <a:r>
              <a:rPr lang="en-US" sz="2200" b="1" dirty="0"/>
              <a:t>(IDEA</a:t>
            </a:r>
            <a:r>
              <a:rPr lang="en-US" sz="22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Workforce Innovations </a:t>
            </a:r>
            <a:r>
              <a:rPr lang="en-US" sz="2200" b="1" dirty="0" smtClean="0"/>
              <a:t>and Opportunities </a:t>
            </a:r>
            <a:r>
              <a:rPr lang="en-US" sz="2200" b="1" dirty="0"/>
              <a:t>Act (WIOA</a:t>
            </a:r>
            <a:r>
              <a:rPr lang="en-US" sz="2200" b="1" dirty="0" smtClean="0"/>
              <a:t>)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281728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75724"/>
            <a:ext cx="76962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Development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Approaches and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Activities by Grade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07361"/>
            <a:ext cx="7391400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NCDA Career Development </a:t>
            </a:r>
            <a:r>
              <a:rPr lang="en-US" sz="2200" b="1" dirty="0" smtClean="0"/>
              <a:t>Policy Statements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Career development related activities </a:t>
            </a:r>
            <a:endParaRPr lang="en-US" sz="2200" b="1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 smtClean="0"/>
              <a:t>For K-5 students </a:t>
            </a:r>
            <a:r>
              <a:rPr lang="en-US" sz="2000" b="1" dirty="0"/>
              <a:t>primarily focus on </a:t>
            </a:r>
            <a:r>
              <a:rPr lang="en-US" sz="2000" b="1" dirty="0" smtClean="0"/>
              <a:t>awareness</a:t>
            </a:r>
            <a:r>
              <a:rPr lang="en-US" sz="2000" b="1" dirty="0"/>
              <a:t> </a:t>
            </a:r>
            <a:r>
              <a:rPr lang="en-US" sz="2000" b="1" dirty="0" smtClean="0"/>
              <a:t>activities</a:t>
            </a:r>
            <a:endParaRPr lang="en-US" sz="20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 smtClean="0"/>
              <a:t>For </a:t>
            </a:r>
            <a:r>
              <a:rPr lang="en-US" sz="2000" b="1" dirty="0"/>
              <a:t>grades </a:t>
            </a:r>
            <a:r>
              <a:rPr lang="en-US" sz="2000" b="1" dirty="0" smtClean="0"/>
              <a:t>6-8, </a:t>
            </a:r>
            <a:r>
              <a:rPr lang="en-US" sz="2000" b="1" dirty="0"/>
              <a:t>primarily focus on </a:t>
            </a:r>
            <a:r>
              <a:rPr lang="en-US" sz="2000" b="1" dirty="0" smtClean="0"/>
              <a:t>exploration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Focus in grades 9-12 should be on </a:t>
            </a:r>
            <a:r>
              <a:rPr lang="en-US" sz="2000" b="1" dirty="0" smtClean="0"/>
              <a:t>investigation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91424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5438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Key Service Delivery Strategies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 the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K-12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620000" cy="48767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Considerations </a:t>
            </a:r>
            <a:r>
              <a:rPr lang="en-US" b="1" dirty="0"/>
              <a:t>for Service </a:t>
            </a:r>
            <a:r>
              <a:rPr lang="en-US" b="1" dirty="0" smtClean="0"/>
              <a:t>Delivery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Work </a:t>
            </a:r>
            <a:r>
              <a:rPr lang="en-US" sz="1800" b="1" dirty="0"/>
              <a:t>with teachers to provide ways </a:t>
            </a:r>
            <a:r>
              <a:rPr lang="en-US" sz="1800" b="1" dirty="0" smtClean="0"/>
              <a:t>to infuse </a:t>
            </a:r>
            <a:r>
              <a:rPr lang="en-US" sz="1800" b="1" dirty="0"/>
              <a:t>career information in their </a:t>
            </a:r>
            <a:r>
              <a:rPr lang="en-US" sz="1800" b="1" dirty="0" smtClean="0"/>
              <a:t>lessons</a:t>
            </a:r>
            <a:endParaRPr lang="en-US" sz="18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Present </a:t>
            </a:r>
            <a:r>
              <a:rPr lang="en-US" sz="1800" b="1" dirty="0"/>
              <a:t>lessons during class time </a:t>
            </a:r>
            <a:r>
              <a:rPr lang="en-US" sz="1800" b="1" dirty="0" smtClean="0"/>
              <a:t>when invited </a:t>
            </a:r>
            <a:r>
              <a:rPr lang="en-US" sz="1800" b="1" dirty="0"/>
              <a:t>to the </a:t>
            </a:r>
            <a:r>
              <a:rPr lang="en-US" sz="1800" b="1" dirty="0" smtClean="0"/>
              <a:t>classroom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Academic and Career </a:t>
            </a:r>
            <a:r>
              <a:rPr lang="en-US" b="1" dirty="0" smtClean="0"/>
              <a:t>Plans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Create </a:t>
            </a:r>
            <a:r>
              <a:rPr lang="en-US" sz="1800" b="1" dirty="0"/>
              <a:t>a long-term academic plan with </a:t>
            </a:r>
            <a:r>
              <a:rPr lang="en-US" sz="1800" b="1" dirty="0" smtClean="0"/>
              <a:t>a focus </a:t>
            </a:r>
            <a:r>
              <a:rPr lang="en-US" sz="1800" b="1" dirty="0"/>
              <a:t>on post-secondary college and career </a:t>
            </a:r>
            <a:r>
              <a:rPr lang="en-US" sz="1800" b="1" dirty="0" smtClean="0"/>
              <a:t>readiness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Engaging </a:t>
            </a:r>
            <a:r>
              <a:rPr lang="en-US" b="1" dirty="0" smtClean="0"/>
              <a:t>Parents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Will </a:t>
            </a:r>
            <a:r>
              <a:rPr lang="en-US" sz="1800" b="1" dirty="0"/>
              <a:t>increase the </a:t>
            </a:r>
            <a:r>
              <a:rPr lang="en-US" sz="1800" b="1" dirty="0" smtClean="0"/>
              <a:t>effectiveness of </a:t>
            </a:r>
            <a:r>
              <a:rPr lang="en-US" sz="1800" b="1" dirty="0"/>
              <a:t>their career development </a:t>
            </a:r>
            <a:r>
              <a:rPr lang="en-US" sz="1800" b="1" dirty="0" smtClean="0"/>
              <a:t>interventions</a:t>
            </a:r>
            <a:endParaRPr lang="en-US" sz="18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Parents are the first and most </a:t>
            </a:r>
            <a:r>
              <a:rPr lang="en-US" sz="1800" b="1" dirty="0" smtClean="0"/>
              <a:t>important influence </a:t>
            </a:r>
            <a:r>
              <a:rPr lang="en-US" sz="1800" b="1" dirty="0"/>
              <a:t>on their children’s educational </a:t>
            </a:r>
            <a:r>
              <a:rPr lang="en-US" sz="1800" b="1" dirty="0" smtClean="0"/>
              <a:t>and career decisions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4292512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K-12 Career Assessment Strategies</a:t>
            </a:r>
            <a:br>
              <a:rPr lang="en-US" dirty="0"/>
            </a:br>
            <a:r>
              <a:rPr lang="en-US" dirty="0"/>
              <a:t>and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Variety </a:t>
            </a:r>
            <a:r>
              <a:rPr lang="en-US" sz="2000" b="1" dirty="0"/>
              <a:t>of </a:t>
            </a:r>
            <a:r>
              <a:rPr lang="en-US" sz="2000" b="1" dirty="0" smtClean="0"/>
              <a:t>purposes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focus </a:t>
            </a:r>
            <a:r>
              <a:rPr lang="en-US" sz="2000" b="1" dirty="0"/>
              <a:t>should </a:t>
            </a:r>
            <a:r>
              <a:rPr lang="en-US" sz="2000" b="1" dirty="0" smtClean="0"/>
              <a:t>be on </a:t>
            </a:r>
            <a:r>
              <a:rPr lang="en-US" sz="2000" b="1" dirty="0"/>
              <a:t>helping students (and parents) </a:t>
            </a:r>
            <a:r>
              <a:rPr lang="en-US" sz="2000" b="1" dirty="0" smtClean="0"/>
              <a:t>understand their </a:t>
            </a:r>
            <a:r>
              <a:rPr lang="en-US" sz="2000" b="1" dirty="0"/>
              <a:t>career needs and </a:t>
            </a:r>
            <a:r>
              <a:rPr lang="en-US" sz="2000" b="1" dirty="0" smtClean="0"/>
              <a:t>possibilities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Assessment should always be centered </a:t>
            </a:r>
            <a:r>
              <a:rPr lang="en-US" sz="2000" b="1" dirty="0" smtClean="0"/>
              <a:t>on supporting </a:t>
            </a:r>
            <a:r>
              <a:rPr lang="en-US" sz="2000" b="1" dirty="0"/>
              <a:t>the welfare and best interests of </a:t>
            </a:r>
            <a:r>
              <a:rPr lang="en-US" sz="2000" b="1" dirty="0" smtClean="0"/>
              <a:t>the student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Both </a:t>
            </a:r>
            <a:r>
              <a:rPr lang="en-US" sz="2000" b="1" dirty="0"/>
              <a:t>informal and formal </a:t>
            </a:r>
            <a:r>
              <a:rPr lang="en-US" sz="2000" b="1" dirty="0" smtClean="0"/>
              <a:t>assessments can </a:t>
            </a:r>
            <a:r>
              <a:rPr lang="en-US" sz="2000" b="1" dirty="0"/>
              <a:t>be useful for student career development</a:t>
            </a:r>
          </a:p>
        </p:txBody>
      </p:sp>
    </p:spTree>
    <p:extLst>
      <p:ext uri="{BB962C8B-B14F-4D97-AF65-F5344CB8AC3E}">
        <p14:creationId xmlns:p14="http://schemas.microsoft.com/office/powerpoint/2010/main" val="376157996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7580</TotalTime>
  <Words>712</Words>
  <Application>Microsoft Office PowerPoint</Application>
  <PresentationFormat>On-screen Show (4:3)</PresentationFormat>
  <Paragraphs>101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Courier New</vt:lpstr>
      <vt:lpstr>Trebuchet MS</vt:lpstr>
      <vt:lpstr>Verdana</vt:lpstr>
      <vt:lpstr>Wingdings</vt:lpstr>
      <vt:lpstr>Wingdings 2</vt:lpstr>
      <vt:lpstr>Theme1</vt:lpstr>
      <vt:lpstr>Chapter 13 Career Development Services for K-12 Students</vt:lpstr>
      <vt:lpstr>Learning Objectives</vt:lpstr>
      <vt:lpstr>Overview of the K-12 Service Delivery System</vt:lpstr>
      <vt:lpstr>Overview of the K-12 Service Delivery System</vt:lpstr>
      <vt:lpstr>Key Educational Initiatives</vt:lpstr>
      <vt:lpstr>Other Laws Influencing the Public School System</vt:lpstr>
      <vt:lpstr>Career Development Approaches and Activities by Grade Level</vt:lpstr>
      <vt:lpstr>Key Service Delivery Strategies in the K-12 Setting</vt:lpstr>
      <vt:lpstr>K-12 Career Assessment Strategies and Best Practices</vt:lpstr>
      <vt:lpstr>Career Assessment by Grade Level</vt:lpstr>
      <vt:lpstr>Other Assessment Consideration – Evaluating Potential Barriers</vt:lpstr>
      <vt:lpstr>Exploration of Post-Secondary Systems Navigation</vt:lpstr>
      <vt:lpstr>Best Practices for K-12 Career Development Activities</vt:lpstr>
      <vt:lpstr>Employability Skills Resources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13</dc:title>
  <dc:creator>Shirley</dc:creator>
  <cp:lastModifiedBy>MaryAnn Powell</cp:lastModifiedBy>
  <cp:revision>13</cp:revision>
  <dcterms:created xsi:type="dcterms:W3CDTF">2017-08-18T04:20:11Z</dcterms:created>
  <dcterms:modified xsi:type="dcterms:W3CDTF">2017-09-19T13:53:48Z</dcterms:modified>
</cp:coreProperties>
</file>