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CECCDD5-0B10-4643-97AC-0F74B57F78C6}" type="doc">
      <dgm:prSet loTypeId="urn:diagrams.loki3.com/VaryingWidthList+Icon" loCatId="list" qsTypeId="urn:microsoft.com/office/officeart/2005/8/quickstyle/3d1" qsCatId="3D" csTypeId="urn:microsoft.com/office/officeart/2005/8/colors/colorful1" csCatId="colorful" phldr="1"/>
      <dgm:spPr/>
    </dgm:pt>
    <dgm:pt modelId="{00473026-551B-4C75-8D88-1E598140FC34}">
      <dgm:prSet phldrT="[Text]"/>
      <dgm:spPr/>
      <dgm:t>
        <a:bodyPr/>
        <a:lstStyle/>
        <a:p>
          <a:r>
            <a:rPr lang="en-US" b="1" dirty="0" smtClean="0"/>
            <a:t>1. Articulate how workforce development and economic development are aligned, interdependent, and an essential part of business services.</a:t>
          </a:r>
          <a:endParaRPr lang="en-US" b="1" dirty="0"/>
        </a:p>
      </dgm:t>
    </dgm:pt>
    <dgm:pt modelId="{BA828031-72DC-4BD9-AA54-F5D816D50C49}" type="parTrans" cxnId="{F2598D83-FABD-46BE-A8D1-C9F63A53F1DC}">
      <dgm:prSet/>
      <dgm:spPr/>
      <dgm:t>
        <a:bodyPr/>
        <a:lstStyle/>
        <a:p>
          <a:endParaRPr lang="en-US"/>
        </a:p>
      </dgm:t>
    </dgm:pt>
    <dgm:pt modelId="{7B2B5BE3-ABDA-4A1F-8B62-FFCD1952EC80}" type="sibTrans" cxnId="{F2598D83-FABD-46BE-A8D1-C9F63A53F1DC}">
      <dgm:prSet/>
      <dgm:spPr/>
      <dgm:t>
        <a:bodyPr/>
        <a:lstStyle/>
        <a:p>
          <a:endParaRPr lang="en-US"/>
        </a:p>
      </dgm:t>
    </dgm:pt>
    <dgm:pt modelId="{D5666B37-4CBB-41BD-8B16-528D14BDF7CD}">
      <dgm:prSet/>
      <dgm:spPr/>
      <dgm:t>
        <a:bodyPr/>
        <a:lstStyle/>
        <a:p>
          <a:r>
            <a:rPr lang="en-US" b="1" dirty="0" smtClean="0"/>
            <a:t>2. Determine how to take a dual customer approach to address both job seeker and business’ needs.</a:t>
          </a:r>
          <a:endParaRPr lang="en-US" b="1" dirty="0"/>
        </a:p>
      </dgm:t>
    </dgm:pt>
    <dgm:pt modelId="{4C874E6D-EF46-402B-9982-D631092C7C6A}" type="parTrans" cxnId="{CD14B91B-955E-4512-A982-2372046DD718}">
      <dgm:prSet/>
      <dgm:spPr/>
      <dgm:t>
        <a:bodyPr/>
        <a:lstStyle/>
        <a:p>
          <a:endParaRPr lang="en-US"/>
        </a:p>
      </dgm:t>
    </dgm:pt>
    <dgm:pt modelId="{0586ED71-2C23-4E5B-B6B0-E407FEDB20EC}" type="sibTrans" cxnId="{CD14B91B-955E-4512-A982-2372046DD718}">
      <dgm:prSet/>
      <dgm:spPr/>
      <dgm:t>
        <a:bodyPr/>
        <a:lstStyle/>
        <a:p>
          <a:endParaRPr lang="en-US"/>
        </a:p>
      </dgm:t>
    </dgm:pt>
    <dgm:pt modelId="{C2FAEC65-C655-4296-8CF6-DDEF0585B436}">
      <dgm:prSet/>
      <dgm:spPr/>
      <dgm:t>
        <a:bodyPr/>
        <a:lstStyle/>
        <a:p>
          <a:r>
            <a:rPr lang="en-US" b="1" dirty="0" smtClean="0"/>
            <a:t>3. Explain strategies for responding to a demand-driven system.</a:t>
          </a:r>
          <a:endParaRPr lang="en-US" b="1" dirty="0"/>
        </a:p>
      </dgm:t>
    </dgm:pt>
    <dgm:pt modelId="{C92EE728-58A3-4E98-B839-63F53C6D42E7}" type="parTrans" cxnId="{8A714594-F82D-4CB8-A4A2-E61605707BE6}">
      <dgm:prSet/>
      <dgm:spPr/>
      <dgm:t>
        <a:bodyPr/>
        <a:lstStyle/>
        <a:p>
          <a:endParaRPr lang="en-US"/>
        </a:p>
      </dgm:t>
    </dgm:pt>
    <dgm:pt modelId="{8CDF8E49-3391-432F-8F39-1EA1F04EF273}" type="sibTrans" cxnId="{8A714594-F82D-4CB8-A4A2-E61605707BE6}">
      <dgm:prSet/>
      <dgm:spPr/>
      <dgm:t>
        <a:bodyPr/>
        <a:lstStyle/>
        <a:p>
          <a:endParaRPr lang="en-US"/>
        </a:p>
      </dgm:t>
    </dgm:pt>
    <dgm:pt modelId="{B3E44E6E-189F-4682-8FF7-9A0A60BB109F}">
      <dgm:prSet/>
      <dgm:spPr/>
      <dgm:t>
        <a:bodyPr/>
        <a:lstStyle/>
        <a:p>
          <a:r>
            <a:rPr lang="en-US" b="1" dirty="0" smtClean="0"/>
            <a:t>4. Describe methods for assessing and identifying business need.</a:t>
          </a:r>
          <a:endParaRPr lang="en-US" b="1" dirty="0"/>
        </a:p>
      </dgm:t>
    </dgm:pt>
    <dgm:pt modelId="{9AFF7382-B7A5-4C9D-9EC5-B27FE4DAE068}" type="parTrans" cxnId="{4DA07AB4-19C5-475F-A84F-EF0E7C1993C4}">
      <dgm:prSet/>
      <dgm:spPr/>
      <dgm:t>
        <a:bodyPr/>
        <a:lstStyle/>
        <a:p>
          <a:endParaRPr lang="en-US"/>
        </a:p>
      </dgm:t>
    </dgm:pt>
    <dgm:pt modelId="{4EC25F67-8229-4B61-8B15-A1E82058479E}" type="sibTrans" cxnId="{4DA07AB4-19C5-475F-A84F-EF0E7C1993C4}">
      <dgm:prSet/>
      <dgm:spPr/>
      <dgm:t>
        <a:bodyPr/>
        <a:lstStyle/>
        <a:p>
          <a:endParaRPr lang="en-US"/>
        </a:p>
      </dgm:t>
    </dgm:pt>
    <dgm:pt modelId="{DD6675B6-1103-489A-929A-B7E61C8F2EA8}">
      <dgm:prSet/>
      <dgm:spPr/>
      <dgm:t>
        <a:bodyPr/>
        <a:lstStyle/>
        <a:p>
          <a:r>
            <a:rPr lang="en-US" b="1" dirty="0" smtClean="0"/>
            <a:t>5. Evaluate how to integrate career advancement, talent pipelines, and sector strategies into your work.</a:t>
          </a:r>
          <a:endParaRPr lang="en-US" b="1" dirty="0"/>
        </a:p>
      </dgm:t>
    </dgm:pt>
    <dgm:pt modelId="{06FB0494-34B7-420D-8682-B2C4B763C3BD}" type="parTrans" cxnId="{BD474B4F-19B1-419D-A6B2-A1D0EEABDE3E}">
      <dgm:prSet/>
      <dgm:spPr/>
      <dgm:t>
        <a:bodyPr/>
        <a:lstStyle/>
        <a:p>
          <a:endParaRPr lang="en-US"/>
        </a:p>
      </dgm:t>
    </dgm:pt>
    <dgm:pt modelId="{8C61AC05-8377-48B4-BBF4-96DC963D27EA}" type="sibTrans" cxnId="{BD474B4F-19B1-419D-A6B2-A1D0EEABDE3E}">
      <dgm:prSet/>
      <dgm:spPr/>
      <dgm:t>
        <a:bodyPr/>
        <a:lstStyle/>
        <a:p>
          <a:endParaRPr lang="en-US"/>
        </a:p>
      </dgm:t>
    </dgm:pt>
    <dgm:pt modelId="{3631E150-731E-41FC-8892-012B70D12981}" type="pres">
      <dgm:prSet presAssocID="{BCECCDD5-0B10-4643-97AC-0F74B57F78C6}" presName="Name0" presStyleCnt="0">
        <dgm:presLayoutVars>
          <dgm:resizeHandles/>
        </dgm:presLayoutVars>
      </dgm:prSet>
      <dgm:spPr/>
    </dgm:pt>
    <dgm:pt modelId="{EBB69E2E-9BCB-463A-A64F-DE0E622E0DA4}" type="pres">
      <dgm:prSet presAssocID="{00473026-551B-4C75-8D88-1E598140FC34}" presName="text" presStyleLbl="node1" presStyleIdx="0" presStyleCnt="5" custScaleX="1092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0ABA22-DBA8-4A1F-914A-DEFFF73338A4}" type="pres">
      <dgm:prSet presAssocID="{7B2B5BE3-ABDA-4A1F-8B62-FFCD1952EC80}" presName="space" presStyleCnt="0"/>
      <dgm:spPr/>
    </dgm:pt>
    <dgm:pt modelId="{6140012C-74B5-48E2-ABF0-322AC2EB9CE1}" type="pres">
      <dgm:prSet presAssocID="{D5666B37-4CBB-41BD-8B16-528D14BDF7CD}" presName="text" presStyleLbl="node1" presStyleIdx="1" presStyleCnt="5" custScaleX="1588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4C6BF2-3928-4280-B5B4-EDB6F6EBDA3B}" type="pres">
      <dgm:prSet presAssocID="{0586ED71-2C23-4E5B-B6B0-E407FEDB20EC}" presName="space" presStyleCnt="0"/>
      <dgm:spPr/>
    </dgm:pt>
    <dgm:pt modelId="{FE0E45F7-77E9-45B6-9FA9-69A9C80CD831}" type="pres">
      <dgm:prSet presAssocID="{C2FAEC65-C655-4296-8CF6-DDEF0585B436}" presName="text" presStyleLbl="node1" presStyleIdx="2" presStyleCnt="5" custScaleX="23615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50CBBB-C9FF-4ED0-A9C1-49D578841CAC}" type="pres">
      <dgm:prSet presAssocID="{8CDF8E49-3391-432F-8F39-1EA1F04EF273}" presName="space" presStyleCnt="0"/>
      <dgm:spPr/>
    </dgm:pt>
    <dgm:pt modelId="{0CF178B7-A199-49FD-8518-BD2B96B162F4}" type="pres">
      <dgm:prSet presAssocID="{B3E44E6E-189F-4682-8FF7-9A0A60BB109F}" presName="text" presStyleLbl="node1" presStyleIdx="3" presStyleCnt="5" custScaleX="21844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FA84D0-C161-49E8-88BA-150131DF6C0B}" type="pres">
      <dgm:prSet presAssocID="{4EC25F67-8229-4B61-8B15-A1E82058479E}" presName="space" presStyleCnt="0"/>
      <dgm:spPr/>
    </dgm:pt>
    <dgm:pt modelId="{C22C5BE4-3A04-4B7B-B9F1-5432A5DE477D}" type="pres">
      <dgm:prSet presAssocID="{DD6675B6-1103-489A-929A-B7E61C8F2EA8}" presName="text" presStyleLbl="node1" presStyleIdx="4" presStyleCnt="5" custScaleX="1588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DA07AB4-19C5-475F-A84F-EF0E7C1993C4}" srcId="{BCECCDD5-0B10-4643-97AC-0F74B57F78C6}" destId="{B3E44E6E-189F-4682-8FF7-9A0A60BB109F}" srcOrd="3" destOrd="0" parTransId="{9AFF7382-B7A5-4C9D-9EC5-B27FE4DAE068}" sibTransId="{4EC25F67-8229-4B61-8B15-A1E82058479E}"/>
    <dgm:cxn modelId="{8A714594-F82D-4CB8-A4A2-E61605707BE6}" srcId="{BCECCDD5-0B10-4643-97AC-0F74B57F78C6}" destId="{C2FAEC65-C655-4296-8CF6-DDEF0585B436}" srcOrd="2" destOrd="0" parTransId="{C92EE728-58A3-4E98-B839-63F53C6D42E7}" sibTransId="{8CDF8E49-3391-432F-8F39-1EA1F04EF273}"/>
    <dgm:cxn modelId="{A0ED12A5-56F1-47D9-964F-720368C39412}" type="presOf" srcId="{DD6675B6-1103-489A-929A-B7E61C8F2EA8}" destId="{C22C5BE4-3A04-4B7B-B9F1-5432A5DE477D}" srcOrd="0" destOrd="0" presId="urn:diagrams.loki3.com/VaryingWidthList+Icon"/>
    <dgm:cxn modelId="{81F45399-E797-4315-B6BE-9349BA0D8670}" type="presOf" srcId="{D5666B37-4CBB-41BD-8B16-528D14BDF7CD}" destId="{6140012C-74B5-48E2-ABF0-322AC2EB9CE1}" srcOrd="0" destOrd="0" presId="urn:diagrams.loki3.com/VaryingWidthList+Icon"/>
    <dgm:cxn modelId="{D739A246-5905-468F-9427-14B8686FE894}" type="presOf" srcId="{00473026-551B-4C75-8D88-1E598140FC34}" destId="{EBB69E2E-9BCB-463A-A64F-DE0E622E0DA4}" srcOrd="0" destOrd="0" presId="urn:diagrams.loki3.com/VaryingWidthList+Icon"/>
    <dgm:cxn modelId="{4ECE2EAB-CFCE-4E03-B9A9-77882BE3DBFF}" type="presOf" srcId="{BCECCDD5-0B10-4643-97AC-0F74B57F78C6}" destId="{3631E150-731E-41FC-8892-012B70D12981}" srcOrd="0" destOrd="0" presId="urn:diagrams.loki3.com/VaryingWidthList+Icon"/>
    <dgm:cxn modelId="{DE53D6AE-F97C-4A5F-96D3-7875315BB73D}" type="presOf" srcId="{B3E44E6E-189F-4682-8FF7-9A0A60BB109F}" destId="{0CF178B7-A199-49FD-8518-BD2B96B162F4}" srcOrd="0" destOrd="0" presId="urn:diagrams.loki3.com/VaryingWidthList+Icon"/>
    <dgm:cxn modelId="{07DB88A4-2EB4-430B-85E7-E8F70D3F75B2}" type="presOf" srcId="{C2FAEC65-C655-4296-8CF6-DDEF0585B436}" destId="{FE0E45F7-77E9-45B6-9FA9-69A9C80CD831}" srcOrd="0" destOrd="0" presId="urn:diagrams.loki3.com/VaryingWidthList+Icon"/>
    <dgm:cxn modelId="{CD14B91B-955E-4512-A982-2372046DD718}" srcId="{BCECCDD5-0B10-4643-97AC-0F74B57F78C6}" destId="{D5666B37-4CBB-41BD-8B16-528D14BDF7CD}" srcOrd="1" destOrd="0" parTransId="{4C874E6D-EF46-402B-9982-D631092C7C6A}" sibTransId="{0586ED71-2C23-4E5B-B6B0-E407FEDB20EC}"/>
    <dgm:cxn modelId="{F2598D83-FABD-46BE-A8D1-C9F63A53F1DC}" srcId="{BCECCDD5-0B10-4643-97AC-0F74B57F78C6}" destId="{00473026-551B-4C75-8D88-1E598140FC34}" srcOrd="0" destOrd="0" parTransId="{BA828031-72DC-4BD9-AA54-F5D816D50C49}" sibTransId="{7B2B5BE3-ABDA-4A1F-8B62-FFCD1952EC80}"/>
    <dgm:cxn modelId="{BD474B4F-19B1-419D-A6B2-A1D0EEABDE3E}" srcId="{BCECCDD5-0B10-4643-97AC-0F74B57F78C6}" destId="{DD6675B6-1103-489A-929A-B7E61C8F2EA8}" srcOrd="4" destOrd="0" parTransId="{06FB0494-34B7-420D-8682-B2C4B763C3BD}" sibTransId="{8C61AC05-8377-48B4-BBF4-96DC963D27EA}"/>
    <dgm:cxn modelId="{D206014A-EB6E-4A83-ADF8-61B4740159EB}" type="presParOf" srcId="{3631E150-731E-41FC-8892-012B70D12981}" destId="{EBB69E2E-9BCB-463A-A64F-DE0E622E0DA4}" srcOrd="0" destOrd="0" presId="urn:diagrams.loki3.com/VaryingWidthList+Icon"/>
    <dgm:cxn modelId="{6387B7BD-DD8D-48E4-AC1A-4B48B4CA8A38}" type="presParOf" srcId="{3631E150-731E-41FC-8892-012B70D12981}" destId="{DB0ABA22-DBA8-4A1F-914A-DEFFF73338A4}" srcOrd="1" destOrd="0" presId="urn:diagrams.loki3.com/VaryingWidthList+Icon"/>
    <dgm:cxn modelId="{A994F601-971D-4013-AF1C-86F9D0C10DD7}" type="presParOf" srcId="{3631E150-731E-41FC-8892-012B70D12981}" destId="{6140012C-74B5-48E2-ABF0-322AC2EB9CE1}" srcOrd="2" destOrd="0" presId="urn:diagrams.loki3.com/VaryingWidthList+Icon"/>
    <dgm:cxn modelId="{BA12787E-642A-41C7-8264-4C93AB485231}" type="presParOf" srcId="{3631E150-731E-41FC-8892-012B70D12981}" destId="{054C6BF2-3928-4280-B5B4-EDB6F6EBDA3B}" srcOrd="3" destOrd="0" presId="urn:diagrams.loki3.com/VaryingWidthList+Icon"/>
    <dgm:cxn modelId="{AB743BBE-D219-4323-8B9B-924058B01990}" type="presParOf" srcId="{3631E150-731E-41FC-8892-012B70D12981}" destId="{FE0E45F7-77E9-45B6-9FA9-69A9C80CD831}" srcOrd="4" destOrd="0" presId="urn:diagrams.loki3.com/VaryingWidthList+Icon"/>
    <dgm:cxn modelId="{317383C9-A163-4CCA-9786-EF03998180C4}" type="presParOf" srcId="{3631E150-731E-41FC-8892-012B70D12981}" destId="{2A50CBBB-C9FF-4ED0-A9C1-49D578841CAC}" srcOrd="5" destOrd="0" presId="urn:diagrams.loki3.com/VaryingWidthList+Icon"/>
    <dgm:cxn modelId="{1F933F20-D232-4E3A-922B-DEA99F0EC2BD}" type="presParOf" srcId="{3631E150-731E-41FC-8892-012B70D12981}" destId="{0CF178B7-A199-49FD-8518-BD2B96B162F4}" srcOrd="6" destOrd="0" presId="urn:diagrams.loki3.com/VaryingWidthList+Icon"/>
    <dgm:cxn modelId="{659A6BFB-3A66-41D9-B027-A3930A8028AA}" type="presParOf" srcId="{3631E150-731E-41FC-8892-012B70D12981}" destId="{BCFA84D0-C161-49E8-88BA-150131DF6C0B}" srcOrd="7" destOrd="0" presId="urn:diagrams.loki3.com/VaryingWidthList+Icon"/>
    <dgm:cxn modelId="{8E9CFBDE-0299-4207-9C17-E1EDF373806A}" type="presParOf" srcId="{3631E150-731E-41FC-8892-012B70D12981}" destId="{C22C5BE4-3A04-4B7B-B9F1-5432A5DE477D}" srcOrd="8" destOrd="0" presId="urn:diagrams.loki3.com/VaryingWidthList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diagrams.loki3.com/VaryingWidthList+Icon">
  <dgm:title val="Varying Width List"/>
  <dgm:desc val="Use for emphasizing items of different weights.  Good for large amounts of Level 1 text.  The width of each shape is independently determined based on its text."/>
  <dgm:catLst>
    <dgm:cat type="list" pri="4160"/>
    <dgm:cat type="officeonline" pri="5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text" val="20"/>
      <dgm:constr type="h" for="ch" forName="text" refType="h"/>
      <dgm:constr type="primFontSz" for="ch" forName="text" op="equ" val="65"/>
      <dgm:constr type="h" for="ch" forName="space" refType="h" fact="0.05"/>
    </dgm:constrLst>
    <dgm:forEach name="Name1" axis="ch" ptType="node">
      <dgm:layoutNode name="text" styleLbl="node1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tMarg" refType="primFontSz" fact="0.2"/>
          <dgm:constr type="bMarg" refType="primFontSz" fact="0.2"/>
          <dgm:constr type="lMarg" refType="primFontSz" fact="0.2"/>
          <dgm:constr type="rMarg" refType="primFontSz" fact="0.2"/>
        </dgm:constrLst>
        <dgm:ruleLst>
          <dgm:rule type="w" val="INF" fact="NaN" max="NaN"/>
          <dgm:rule type="primFontSz" val="5" fact="NaN" max="NaN"/>
        </dgm:ruleLst>
      </dgm:layoutNode>
      <dgm:choose name="Name2">
        <dgm:if name="Name3" axis="par ch" ptType="doc node" func="cnt" op="gte" val="2">
          <dgm:forEach name="Name4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if>
        <dgm:else name="Name5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50C6B7-F029-4115-8F81-475C76D90D5C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E4722B-151B-445B-8C53-838867EA22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371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B7D5E-44AD-4398-A154-4BC629EB7F98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0C35-E0BC-4CD2-A92B-5AD9A39373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B7D5E-44AD-4398-A154-4BC629EB7F98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0C35-E0BC-4CD2-A92B-5AD9A39373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B7D5E-44AD-4398-A154-4BC629EB7F98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0C35-E0BC-4CD2-A92B-5AD9A39373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B7D5E-44AD-4398-A154-4BC629EB7F98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0C35-E0BC-4CD2-A92B-5AD9A39373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B7D5E-44AD-4398-A154-4BC629EB7F98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0C35-E0BC-4CD2-A92B-5AD9A39373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B7D5E-44AD-4398-A154-4BC629EB7F98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0C35-E0BC-4CD2-A92B-5AD9A39373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2" y="1812927"/>
            <a:ext cx="34712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1812927"/>
            <a:ext cx="347127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B7D5E-44AD-4398-A154-4BC629EB7F98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0C35-E0BC-4CD2-A92B-5AD9A39373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B7D5E-44AD-4398-A154-4BC629EB7F98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0C35-E0BC-4CD2-A92B-5AD9A39373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B7D5E-44AD-4398-A154-4BC629EB7F98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0C35-E0BC-4CD2-A92B-5AD9A39373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B7D5E-44AD-4398-A154-4BC629EB7F98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0C35-E0BC-4CD2-A92B-5AD9A39373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387058"/>
            <a:ext cx="3297953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2500312"/>
            <a:ext cx="3297954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B7D5E-44AD-4398-A154-4BC629EB7F98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0C35-E0BC-4CD2-A92B-5AD9A3937328}" type="slidenum">
              <a:rPr lang="en-US" smtClean="0"/>
              <a:t>‹#›</a:t>
            </a:fld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>
            <a:off x="4516154" y="994387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674192" y="1601512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55"/>
          <p:cNvSpPr>
            <a:spLocks noChangeAspect="1"/>
          </p:cNvSpPr>
          <p:nvPr/>
        </p:nvSpPr>
        <p:spPr>
          <a:xfrm>
            <a:off x="-69625" y="4042576"/>
            <a:ext cx="1743945" cy="1909234"/>
          </a:xfrm>
          <a:custGeom>
            <a:avLst/>
            <a:gdLst/>
            <a:ahLst/>
            <a:cxnLst/>
            <a:rect l="l" t="t" r="r" b="b"/>
            <a:pathLst>
              <a:path w="1743945" h="1909234">
                <a:moveTo>
                  <a:pt x="789328" y="0"/>
                </a:moveTo>
                <a:cubicBezTo>
                  <a:pt x="1316548" y="0"/>
                  <a:pt x="1743945" y="427397"/>
                  <a:pt x="1743945" y="954617"/>
                </a:cubicBezTo>
                <a:cubicBezTo>
                  <a:pt x="1743945" y="1481837"/>
                  <a:pt x="1316548" y="1909234"/>
                  <a:pt x="789328" y="1909234"/>
                </a:cubicBezTo>
                <a:cubicBezTo>
                  <a:pt x="461080" y="1909234"/>
                  <a:pt x="171527" y="1743562"/>
                  <a:pt x="0" y="1491086"/>
                </a:cubicBezTo>
                <a:lnTo>
                  <a:pt x="0" y="418149"/>
                </a:lnTo>
                <a:cubicBezTo>
                  <a:pt x="171527" y="165673"/>
                  <a:pt x="461080" y="0"/>
                  <a:pt x="789328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3" name="Oval 52"/>
          <p:cNvSpPr>
            <a:spLocks noChangeAspect="1"/>
          </p:cNvSpPr>
          <p:nvPr/>
        </p:nvSpPr>
        <p:spPr>
          <a:xfrm>
            <a:off x="520638" y="1095310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1878729" y="28293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520637" y="5729135"/>
            <a:ext cx="1909234" cy="1193756"/>
          </a:xfrm>
          <a:custGeom>
            <a:avLst/>
            <a:gdLst/>
            <a:ahLst/>
            <a:cxnLst/>
            <a:rect l="l" t="t" r="r" b="b"/>
            <a:pathLst>
              <a:path w="1909234" h="1193756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037305"/>
                  <a:pt x="1898721" y="1117537"/>
                  <a:pt x="1877819" y="1193756"/>
                </a:cubicBezTo>
                <a:lnTo>
                  <a:pt x="31415" y="1193756"/>
                </a:lnTo>
                <a:cubicBezTo>
                  <a:pt x="10513" y="1117537"/>
                  <a:pt x="0" y="103730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>
          <a:xfrm>
            <a:off x="-46711" y="-61709"/>
            <a:ext cx="1449107" cy="1677064"/>
          </a:xfrm>
          <a:custGeom>
            <a:avLst/>
            <a:gdLst/>
            <a:ahLst/>
            <a:cxnLst/>
            <a:rect l="l" t="t" r="r" b="b"/>
            <a:pathLst>
              <a:path w="1449107" h="1677064">
                <a:moveTo>
                  <a:pt x="0" y="0"/>
                </a:moveTo>
                <a:lnTo>
                  <a:pt x="1112019" y="0"/>
                </a:lnTo>
                <a:cubicBezTo>
                  <a:pt x="1319407" y="171874"/>
                  <a:pt x="1449107" y="432014"/>
                  <a:pt x="1449107" y="722447"/>
                </a:cubicBezTo>
                <a:cubicBezTo>
                  <a:pt x="1449107" y="1249667"/>
                  <a:pt x="1021710" y="1677064"/>
                  <a:pt x="494490" y="1677064"/>
                </a:cubicBezTo>
                <a:cubicBezTo>
                  <a:pt x="313232" y="1677064"/>
                  <a:pt x="143772" y="1626546"/>
                  <a:pt x="0" y="1537872"/>
                </a:cubicBezTo>
                <a:close/>
              </a:path>
            </a:pathLst>
          </a:custGeom>
          <a:solidFill>
            <a:schemeClr val="tx2">
              <a:lumMod val="75000"/>
              <a:alpha val="14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>
            <a:off x="924113" y="-16162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2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>
          <a:xfrm>
            <a:off x="0" y="66073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497531" y="-61709"/>
            <a:ext cx="1694467" cy="1677064"/>
          </a:xfrm>
          <a:custGeom>
            <a:avLst/>
            <a:gdLst/>
            <a:ahLst/>
            <a:cxnLst/>
            <a:rect l="l" t="t" r="r" b="b"/>
            <a:pathLst>
              <a:path w="1694467" h="1677064">
                <a:moveTo>
                  <a:pt x="337088" y="0"/>
                </a:moveTo>
                <a:lnTo>
                  <a:pt x="1573463" y="0"/>
                </a:lnTo>
                <a:cubicBezTo>
                  <a:pt x="1618202" y="37449"/>
                  <a:pt x="1658454" y="79950"/>
                  <a:pt x="1694467" y="126010"/>
                </a:cubicBezTo>
                <a:lnTo>
                  <a:pt x="1694467" y="1318884"/>
                </a:lnTo>
                <a:cubicBezTo>
                  <a:pt x="1522840" y="1538397"/>
                  <a:pt x="1254922" y="1677064"/>
                  <a:pt x="954617" y="1677064"/>
                </a:cubicBezTo>
                <a:cubicBezTo>
                  <a:pt x="427397" y="1677064"/>
                  <a:pt x="0" y="1249667"/>
                  <a:pt x="0" y="722447"/>
                </a:cubicBezTo>
                <a:cubicBezTo>
                  <a:pt x="0" y="432014"/>
                  <a:pt x="129700" y="171874"/>
                  <a:pt x="337088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>
            <a:off x="6117502" y="-61708"/>
            <a:ext cx="1909234" cy="1705448"/>
          </a:xfrm>
          <a:custGeom>
            <a:avLst/>
            <a:gdLst/>
            <a:ahLst/>
            <a:cxnLst/>
            <a:rect l="l" t="t" r="r" b="b"/>
            <a:pathLst>
              <a:path w="1909234" h="1705448">
                <a:moveTo>
                  <a:pt x="371490" y="0"/>
                </a:moveTo>
                <a:lnTo>
                  <a:pt x="1537745" y="0"/>
                </a:lnTo>
                <a:cubicBezTo>
                  <a:pt x="1764760" y="171517"/>
                  <a:pt x="1909234" y="444302"/>
                  <a:pt x="1909234" y="750831"/>
                </a:cubicBezTo>
                <a:cubicBezTo>
                  <a:pt x="1909234" y="1278051"/>
                  <a:pt x="1481837" y="1705448"/>
                  <a:pt x="954617" y="1705448"/>
                </a:cubicBezTo>
                <a:cubicBezTo>
                  <a:pt x="427397" y="1705448"/>
                  <a:pt x="0" y="1278051"/>
                  <a:pt x="0" y="750831"/>
                </a:cubicBezTo>
                <a:cubicBezTo>
                  <a:pt x="0" y="444302"/>
                  <a:pt x="144474" y="171517"/>
                  <a:pt x="37149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>
            <a:off x="7494454" y="1095309"/>
            <a:ext cx="1697544" cy="1909234"/>
          </a:xfrm>
          <a:custGeom>
            <a:avLst/>
            <a:gdLst/>
            <a:ahLst/>
            <a:cxnLst/>
            <a:rect l="l" t="t" r="r" b="b"/>
            <a:pathLst>
              <a:path w="1697544" h="1909234">
                <a:moveTo>
                  <a:pt x="954617" y="0"/>
                </a:moveTo>
                <a:cubicBezTo>
                  <a:pt x="1256666" y="0"/>
                  <a:pt x="1525952" y="140283"/>
                  <a:pt x="1697544" y="361910"/>
                </a:cubicBezTo>
                <a:lnTo>
                  <a:pt x="1697544" y="1547324"/>
                </a:lnTo>
                <a:cubicBezTo>
                  <a:pt x="1525952" y="1768951"/>
                  <a:pt x="1256666" y="1909234"/>
                  <a:pt x="954617" y="1909234"/>
                </a:cubicBezTo>
                <a:cubicBezTo>
                  <a:pt x="427397" y="1909234"/>
                  <a:pt x="0" y="1481837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056674" y="5140346"/>
            <a:ext cx="1137194" cy="1759729"/>
          </a:xfrm>
          <a:custGeom>
            <a:avLst/>
            <a:gdLst/>
            <a:ahLst/>
            <a:cxnLst/>
            <a:rect l="l" t="t" r="r" b="b"/>
            <a:pathLst>
              <a:path w="1137194" h="1759729">
                <a:moveTo>
                  <a:pt x="954617" y="0"/>
                </a:moveTo>
                <a:cubicBezTo>
                  <a:pt x="1017088" y="0"/>
                  <a:pt x="1078157" y="6001"/>
                  <a:pt x="1137194" y="17897"/>
                </a:cubicBezTo>
                <a:lnTo>
                  <a:pt x="1137194" y="1759729"/>
                </a:lnTo>
                <a:lnTo>
                  <a:pt x="443151" y="1759729"/>
                </a:lnTo>
                <a:cubicBezTo>
                  <a:pt x="176544" y="1591075"/>
                  <a:pt x="0" y="1293463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6661711" y="4362912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-69625" y="4948766"/>
            <a:ext cx="1353860" cy="1909234"/>
          </a:xfrm>
          <a:custGeom>
            <a:avLst/>
            <a:gdLst/>
            <a:ahLst/>
            <a:cxnLst/>
            <a:rect l="l" t="t" r="r" b="b"/>
            <a:pathLst>
              <a:path w="1353860" h="1909234">
                <a:moveTo>
                  <a:pt x="399243" y="0"/>
                </a:moveTo>
                <a:cubicBezTo>
                  <a:pt x="926463" y="0"/>
                  <a:pt x="1353860" y="427397"/>
                  <a:pt x="1353860" y="954617"/>
                </a:cubicBezTo>
                <a:cubicBezTo>
                  <a:pt x="1353860" y="1481837"/>
                  <a:pt x="926463" y="1909234"/>
                  <a:pt x="399243" y="1909234"/>
                </a:cubicBezTo>
                <a:cubicBezTo>
                  <a:pt x="256544" y="1909234"/>
                  <a:pt x="121158" y="1877924"/>
                  <a:pt x="0" y="1820890"/>
                </a:cubicBezTo>
                <a:lnTo>
                  <a:pt x="0" y="88345"/>
                </a:lnTo>
                <a:cubicBezTo>
                  <a:pt x="121158" y="31311"/>
                  <a:pt x="256544" y="0"/>
                  <a:pt x="399243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708471" y="479033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6117503" y="78398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6459053" y="514034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18" name="Oval 117"/>
          <p:cNvSpPr>
            <a:spLocks noChangeAspect="1"/>
          </p:cNvSpPr>
          <p:nvPr/>
        </p:nvSpPr>
        <p:spPr>
          <a:xfrm>
            <a:off x="8398204" y="597861"/>
            <a:ext cx="793794" cy="1252918"/>
          </a:xfrm>
          <a:custGeom>
            <a:avLst/>
            <a:gdLst/>
            <a:ahLst/>
            <a:cxnLst/>
            <a:rect l="l" t="t" r="r" b="b"/>
            <a:pathLst>
              <a:path w="793794" h="1252918">
                <a:moveTo>
                  <a:pt x="626459" y="0"/>
                </a:moveTo>
                <a:cubicBezTo>
                  <a:pt x="684682" y="0"/>
                  <a:pt x="741049" y="7943"/>
                  <a:pt x="793794" y="25480"/>
                </a:cubicBezTo>
                <a:lnTo>
                  <a:pt x="793794" y="1227438"/>
                </a:lnTo>
                <a:cubicBezTo>
                  <a:pt x="741049" y="1244975"/>
                  <a:pt x="684682" y="1252918"/>
                  <a:pt x="626459" y="1252918"/>
                </a:cubicBezTo>
                <a:cubicBezTo>
                  <a:pt x="280475" y="1252918"/>
                  <a:pt x="0" y="972443"/>
                  <a:pt x="0" y="626459"/>
                </a:cubicBezTo>
                <a:cubicBezTo>
                  <a:pt x="0" y="280475"/>
                  <a:pt x="280475" y="0"/>
                  <a:pt x="626459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>
            <a:spLocks noChangeAspect="1"/>
          </p:cNvSpPr>
          <p:nvPr/>
        </p:nvSpPr>
        <p:spPr>
          <a:xfrm>
            <a:off x="6350100" y="206512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6872127" y="1450645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7219068" y="2049927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7749416" y="2661634"/>
            <a:ext cx="721308" cy="721308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685054" y="-100976"/>
            <a:ext cx="1193676" cy="697815"/>
          </a:xfrm>
          <a:custGeom>
            <a:avLst/>
            <a:gdLst/>
            <a:ahLst/>
            <a:cxnLst/>
            <a:rect l="l" t="t" r="r" b="b"/>
            <a:pathLst>
              <a:path w="1193676" h="697815">
                <a:moveTo>
                  <a:pt x="10179" y="0"/>
                </a:moveTo>
                <a:lnTo>
                  <a:pt x="1183497" y="0"/>
                </a:lnTo>
                <a:cubicBezTo>
                  <a:pt x="1190746" y="32633"/>
                  <a:pt x="1193676" y="66463"/>
                  <a:pt x="1193676" y="100977"/>
                </a:cubicBezTo>
                <a:cubicBezTo>
                  <a:pt x="1193676" y="430602"/>
                  <a:pt x="926463" y="697815"/>
                  <a:pt x="596838" y="697815"/>
                </a:cubicBezTo>
                <a:cubicBezTo>
                  <a:pt x="267213" y="697815"/>
                  <a:pt x="0" y="430602"/>
                  <a:pt x="0" y="100977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1502638" y="-100976"/>
            <a:ext cx="1029028" cy="459889"/>
          </a:xfrm>
          <a:custGeom>
            <a:avLst/>
            <a:gdLst/>
            <a:ahLst/>
            <a:cxnLst/>
            <a:rect l="l" t="t" r="r" b="b"/>
            <a:pathLst>
              <a:path w="1029028" h="459889">
                <a:moveTo>
                  <a:pt x="0" y="0"/>
                </a:moveTo>
                <a:lnTo>
                  <a:pt x="1029028" y="0"/>
                </a:lnTo>
                <a:cubicBezTo>
                  <a:pt x="1001386" y="259074"/>
                  <a:pt x="781401" y="459889"/>
                  <a:pt x="514514" y="459889"/>
                </a:cubicBezTo>
                <a:cubicBezTo>
                  <a:pt x="247627" y="459889"/>
                  <a:pt x="27642" y="259074"/>
                  <a:pt x="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-69624" y="-100976"/>
            <a:ext cx="590263" cy="612289"/>
          </a:xfrm>
          <a:custGeom>
            <a:avLst/>
            <a:gdLst/>
            <a:ahLst/>
            <a:cxnLst/>
            <a:rect l="l" t="t" r="r" b="b"/>
            <a:pathLst>
              <a:path w="590263" h="612289">
                <a:moveTo>
                  <a:pt x="0" y="0"/>
                </a:moveTo>
                <a:lnTo>
                  <a:pt x="581024" y="0"/>
                </a:lnTo>
                <a:cubicBezTo>
                  <a:pt x="587493" y="29611"/>
                  <a:pt x="590263" y="60308"/>
                  <a:pt x="590263" y="91651"/>
                </a:cubicBezTo>
                <a:cubicBezTo>
                  <a:pt x="590263" y="379191"/>
                  <a:pt x="357165" y="612289"/>
                  <a:pt x="69625" y="612289"/>
                </a:cubicBezTo>
                <a:lnTo>
                  <a:pt x="0" y="605270"/>
                </a:ln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>
            <a:spLocks noChangeAspect="1"/>
          </p:cNvSpPr>
          <p:nvPr/>
        </p:nvSpPr>
        <p:spPr>
          <a:xfrm>
            <a:off x="277432" y="4321783"/>
            <a:ext cx="1396887" cy="1396887"/>
          </a:xfrm>
          <a:prstGeom prst="ellipse">
            <a:avLst/>
          </a:pr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>
            <a:spLocks noChangeAspect="1"/>
          </p:cNvSpPr>
          <p:nvPr/>
        </p:nvSpPr>
        <p:spPr>
          <a:xfrm>
            <a:off x="5792131" y="6489965"/>
            <a:ext cx="1115939" cy="443769"/>
          </a:xfrm>
          <a:custGeom>
            <a:avLst/>
            <a:gdLst/>
            <a:ahLst/>
            <a:cxnLst/>
            <a:rect l="l" t="t" r="r" b="b"/>
            <a:pathLst>
              <a:path w="1115939" h="443769">
                <a:moveTo>
                  <a:pt x="557969" y="0"/>
                </a:moveTo>
                <a:cubicBezTo>
                  <a:pt x="830120" y="0"/>
                  <a:pt x="1058049" y="189335"/>
                  <a:pt x="1115939" y="443769"/>
                </a:cubicBezTo>
                <a:lnTo>
                  <a:pt x="0" y="443769"/>
                </a:lnTo>
                <a:cubicBezTo>
                  <a:pt x="57889" y="189335"/>
                  <a:pt x="285818" y="0"/>
                  <a:pt x="55796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>
            <a:spLocks noChangeAspect="1"/>
          </p:cNvSpPr>
          <p:nvPr/>
        </p:nvSpPr>
        <p:spPr>
          <a:xfrm>
            <a:off x="6127999" y="6408840"/>
            <a:ext cx="1237019" cy="524894"/>
          </a:xfrm>
          <a:custGeom>
            <a:avLst/>
            <a:gdLst/>
            <a:ahLst/>
            <a:cxnLst/>
            <a:rect l="l" t="t" r="r" b="b"/>
            <a:pathLst>
              <a:path w="1237019" h="524894">
                <a:moveTo>
                  <a:pt x="618509" y="0"/>
                </a:moveTo>
                <a:cubicBezTo>
                  <a:pt x="930325" y="0"/>
                  <a:pt x="1189147" y="226891"/>
                  <a:pt x="1237019" y="524894"/>
                </a:cubicBezTo>
                <a:lnTo>
                  <a:pt x="0" y="524894"/>
                </a:lnTo>
                <a:cubicBezTo>
                  <a:pt x="47872" y="226891"/>
                  <a:pt x="306694" y="0"/>
                  <a:pt x="61850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577655" y="6408841"/>
            <a:ext cx="1211408" cy="524893"/>
          </a:xfrm>
          <a:custGeom>
            <a:avLst/>
            <a:gdLst/>
            <a:ahLst/>
            <a:cxnLst/>
            <a:rect l="l" t="t" r="r" b="b"/>
            <a:pathLst>
              <a:path w="1211408" h="524893">
                <a:moveTo>
                  <a:pt x="605704" y="0"/>
                </a:moveTo>
                <a:cubicBezTo>
                  <a:pt x="914574" y="0"/>
                  <a:pt x="1170243" y="227782"/>
                  <a:pt x="1211408" y="524893"/>
                </a:cubicBezTo>
                <a:lnTo>
                  <a:pt x="0" y="524893"/>
                </a:lnTo>
                <a:cubicBezTo>
                  <a:pt x="41165" y="227782"/>
                  <a:pt x="296834" y="0"/>
                  <a:pt x="605704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11073" y="4941986"/>
            <a:ext cx="611230" cy="61123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-69625" y="6172569"/>
            <a:ext cx="778097" cy="750322"/>
          </a:xfrm>
          <a:custGeom>
            <a:avLst/>
            <a:gdLst/>
            <a:ahLst/>
            <a:cxnLst/>
            <a:rect l="l" t="t" r="r" b="b"/>
            <a:pathLst>
              <a:path w="778097" h="750322">
                <a:moveTo>
                  <a:pt x="261411" y="0"/>
                </a:moveTo>
                <a:cubicBezTo>
                  <a:pt x="546769" y="0"/>
                  <a:pt x="778097" y="231328"/>
                  <a:pt x="778097" y="516686"/>
                </a:cubicBezTo>
                <a:cubicBezTo>
                  <a:pt x="778097" y="601179"/>
                  <a:pt x="757816" y="680934"/>
                  <a:pt x="719843" y="750322"/>
                </a:cubicBezTo>
                <a:lnTo>
                  <a:pt x="0" y="750322"/>
                </a:lnTo>
                <a:lnTo>
                  <a:pt x="0" y="73330"/>
                </a:lnTo>
                <a:cubicBezTo>
                  <a:pt x="75863" y="26083"/>
                  <a:pt x="165591" y="0"/>
                  <a:pt x="26141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-69625" y="5158575"/>
            <a:ext cx="563524" cy="897560"/>
          </a:xfrm>
          <a:custGeom>
            <a:avLst/>
            <a:gdLst/>
            <a:ahLst/>
            <a:cxnLst/>
            <a:rect l="l" t="t" r="r" b="b"/>
            <a:pathLst>
              <a:path w="563524" h="897560">
                <a:moveTo>
                  <a:pt x="114744" y="0"/>
                </a:moveTo>
                <a:cubicBezTo>
                  <a:pt x="362598" y="0"/>
                  <a:pt x="563524" y="200926"/>
                  <a:pt x="563524" y="448780"/>
                </a:cubicBezTo>
                <a:cubicBezTo>
                  <a:pt x="563524" y="696634"/>
                  <a:pt x="362598" y="897560"/>
                  <a:pt x="114744" y="897560"/>
                </a:cubicBezTo>
                <a:cubicBezTo>
                  <a:pt x="74918" y="897560"/>
                  <a:pt x="36304" y="892373"/>
                  <a:pt x="0" y="880900"/>
                </a:cubicBezTo>
                <a:lnTo>
                  <a:pt x="0" y="16661"/>
                </a:lnTo>
                <a:cubicBezTo>
                  <a:pt x="36304" y="5188"/>
                  <a:pt x="74918" y="0"/>
                  <a:pt x="11474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-25758" y="482386"/>
            <a:ext cx="598416" cy="905704"/>
          </a:xfrm>
          <a:custGeom>
            <a:avLst/>
            <a:gdLst/>
            <a:ahLst/>
            <a:cxnLst/>
            <a:rect l="l" t="t" r="r" b="b"/>
            <a:pathLst>
              <a:path w="598416" h="905704">
                <a:moveTo>
                  <a:pt x="145564" y="0"/>
                </a:moveTo>
                <a:cubicBezTo>
                  <a:pt x="395667" y="0"/>
                  <a:pt x="598416" y="202749"/>
                  <a:pt x="598416" y="452852"/>
                </a:cubicBezTo>
                <a:cubicBezTo>
                  <a:pt x="598416" y="702955"/>
                  <a:pt x="395667" y="905704"/>
                  <a:pt x="145564" y="905704"/>
                </a:cubicBezTo>
                <a:cubicBezTo>
                  <a:pt x="94398" y="905704"/>
                  <a:pt x="45214" y="897218"/>
                  <a:pt x="0" y="879648"/>
                </a:cubicBezTo>
                <a:lnTo>
                  <a:pt x="0" y="26056"/>
                </a:lnTo>
                <a:cubicBezTo>
                  <a:pt x="45214" y="8486"/>
                  <a:pt x="94398" y="0"/>
                  <a:pt x="14556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474208" y="836793"/>
            <a:ext cx="910817" cy="91081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319223" y="1452260"/>
            <a:ext cx="772993" cy="77299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371257" y="1886983"/>
            <a:ext cx="610366" cy="610366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>
            <a:off x="154676" y="1919682"/>
            <a:ext cx="521764" cy="52176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7302517" y="-61709"/>
            <a:ext cx="910818" cy="750833"/>
          </a:xfrm>
          <a:custGeom>
            <a:avLst/>
            <a:gdLst/>
            <a:ahLst/>
            <a:cxnLst/>
            <a:rect l="l" t="t" r="r" b="b"/>
            <a:pathLst>
              <a:path w="910818" h="750833">
                <a:moveTo>
                  <a:pt x="111441" y="0"/>
                </a:moveTo>
                <a:lnTo>
                  <a:pt x="799378" y="0"/>
                </a:lnTo>
                <a:cubicBezTo>
                  <a:pt x="869408" y="78400"/>
                  <a:pt x="910818" y="182076"/>
                  <a:pt x="910818" y="295424"/>
                </a:cubicBezTo>
                <a:cubicBezTo>
                  <a:pt x="910818" y="546939"/>
                  <a:pt x="706924" y="750833"/>
                  <a:pt x="455409" y="750833"/>
                </a:cubicBezTo>
                <a:cubicBezTo>
                  <a:pt x="203894" y="750833"/>
                  <a:pt x="0" y="546939"/>
                  <a:pt x="0" y="295424"/>
                </a:cubicBezTo>
                <a:cubicBezTo>
                  <a:pt x="0" y="182076"/>
                  <a:pt x="41410" y="78400"/>
                  <a:pt x="11144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8718124" y="-61709"/>
            <a:ext cx="473874" cy="613011"/>
          </a:xfrm>
          <a:custGeom>
            <a:avLst/>
            <a:gdLst/>
            <a:ahLst/>
            <a:cxnLst/>
            <a:rect l="l" t="t" r="r" b="b"/>
            <a:pathLst>
              <a:path w="473874" h="613011">
                <a:moveTo>
                  <a:pt x="29684" y="0"/>
                </a:moveTo>
                <a:lnTo>
                  <a:pt x="473874" y="0"/>
                </a:lnTo>
                <a:lnTo>
                  <a:pt x="473874" y="611150"/>
                </a:lnTo>
                <a:cubicBezTo>
                  <a:pt x="467789" y="612887"/>
                  <a:pt x="461614" y="613011"/>
                  <a:pt x="455409" y="613011"/>
                </a:cubicBezTo>
                <a:cubicBezTo>
                  <a:pt x="203894" y="613011"/>
                  <a:pt x="0" y="409117"/>
                  <a:pt x="0" y="157602"/>
                </a:cubicBezTo>
                <a:cubicBezTo>
                  <a:pt x="0" y="101995"/>
                  <a:pt x="9966" y="48716"/>
                  <a:pt x="2968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7748238" y="282933"/>
            <a:ext cx="1128521" cy="1128521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>
            <a:off x="8914718" y="749603"/>
            <a:ext cx="277280" cy="907992"/>
          </a:xfrm>
          <a:custGeom>
            <a:avLst/>
            <a:gdLst/>
            <a:ahLst/>
            <a:cxnLst/>
            <a:rect l="l" t="t" r="r" b="b"/>
            <a:pathLst>
              <a:path w="277280" h="907992">
                <a:moveTo>
                  <a:pt x="277280" y="0"/>
                </a:moveTo>
                <a:lnTo>
                  <a:pt x="277280" y="907992"/>
                </a:lnTo>
                <a:cubicBezTo>
                  <a:pt x="112021" y="824131"/>
                  <a:pt x="0" y="652146"/>
                  <a:pt x="0" y="453996"/>
                </a:cubicBezTo>
                <a:cubicBezTo>
                  <a:pt x="0" y="255847"/>
                  <a:pt x="112021" y="83861"/>
                  <a:pt x="277280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7590871" y="728498"/>
            <a:ext cx="969734" cy="9697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7470041" y="1326476"/>
            <a:ext cx="608190" cy="60819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7629941" y="5611427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6972882" y="5242254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>
            <a:spLocks noChangeAspect="1"/>
          </p:cNvSpPr>
          <p:nvPr/>
        </p:nvSpPr>
        <p:spPr>
          <a:xfrm>
            <a:off x="7494454" y="4928166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>
            <a:spLocks noChangeAspect="1"/>
          </p:cNvSpPr>
          <p:nvPr/>
        </p:nvSpPr>
        <p:spPr>
          <a:xfrm>
            <a:off x="8229034" y="5666511"/>
            <a:ext cx="605634" cy="6056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8078231" y="4097842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8411816" y="5057878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>
            <a:spLocks noChangeAspect="1"/>
          </p:cNvSpPr>
          <p:nvPr/>
        </p:nvSpPr>
        <p:spPr>
          <a:xfrm>
            <a:off x="8688590" y="4790335"/>
            <a:ext cx="503408" cy="553550"/>
          </a:xfrm>
          <a:custGeom>
            <a:avLst/>
            <a:gdLst/>
            <a:ahLst/>
            <a:cxnLst/>
            <a:rect l="l" t="t" r="r" b="b"/>
            <a:pathLst>
              <a:path w="503408" h="553550">
                <a:moveTo>
                  <a:pt x="276775" y="0"/>
                </a:moveTo>
                <a:cubicBezTo>
                  <a:pt x="370698" y="0"/>
                  <a:pt x="453694" y="46784"/>
                  <a:pt x="503408" y="118545"/>
                </a:cubicBezTo>
                <a:lnTo>
                  <a:pt x="503408" y="435005"/>
                </a:lnTo>
                <a:cubicBezTo>
                  <a:pt x="453694" y="506767"/>
                  <a:pt x="370698" y="553550"/>
                  <a:pt x="276775" y="553550"/>
                </a:cubicBezTo>
                <a:cubicBezTo>
                  <a:pt x="123916" y="553550"/>
                  <a:pt x="0" y="429634"/>
                  <a:pt x="0" y="276775"/>
                </a:cubicBezTo>
                <a:cubicBezTo>
                  <a:pt x="0" y="123916"/>
                  <a:pt x="123916" y="0"/>
                  <a:pt x="276775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FB7D5E-44AD-4398-A154-4BC629EB7F98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40C35-E0BC-4CD2-A92B-5AD9A3937328}" type="slidenum">
              <a:rPr lang="en-US" smtClean="0"/>
              <a:t>‹#›</a:t>
            </a:fld>
            <a:endParaRPr lang="en-US"/>
          </a:p>
        </p:txBody>
      </p:sp>
      <p:sp>
        <p:nvSpPr>
          <p:cNvPr id="55" name="Oval 54"/>
          <p:cNvSpPr>
            <a:spLocks noChangeAspect="1"/>
          </p:cNvSpPr>
          <p:nvPr/>
        </p:nvSpPr>
        <p:spPr>
          <a:xfrm>
            <a:off x="1583172" y="5454223"/>
            <a:ext cx="1909234" cy="1468668"/>
          </a:xfrm>
          <a:custGeom>
            <a:avLst/>
            <a:gdLst/>
            <a:ahLst/>
            <a:cxnLst/>
            <a:rect l="l" t="t" r="r" b="b"/>
            <a:pathLst>
              <a:path w="1909234" h="1468668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144075"/>
                  <a:pt x="1854043" y="1320642"/>
                  <a:pt x="1758159" y="1468668"/>
                </a:cubicBezTo>
                <a:lnTo>
                  <a:pt x="151075" y="1468668"/>
                </a:lnTo>
                <a:cubicBezTo>
                  <a:pt x="55192" y="1320642"/>
                  <a:pt x="0" y="114407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8570944" y="3382942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8398204" y="35360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8608408" y="36884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154676" y="2698928"/>
            <a:ext cx="467627" cy="46762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474208" y="3166555"/>
            <a:ext cx="458770" cy="45877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270258" y="3382942"/>
            <a:ext cx="352045" cy="3520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-86601" y="2581479"/>
            <a:ext cx="1360441" cy="1909234"/>
          </a:xfrm>
          <a:custGeom>
            <a:avLst/>
            <a:gdLst/>
            <a:ahLst/>
            <a:cxnLst/>
            <a:rect l="l" t="t" r="r" b="b"/>
            <a:pathLst>
              <a:path w="1360441" h="1909234">
                <a:moveTo>
                  <a:pt x="405824" y="0"/>
                </a:moveTo>
                <a:cubicBezTo>
                  <a:pt x="933044" y="0"/>
                  <a:pt x="1360441" y="427397"/>
                  <a:pt x="1360441" y="954617"/>
                </a:cubicBezTo>
                <a:cubicBezTo>
                  <a:pt x="1360441" y="1481837"/>
                  <a:pt x="933044" y="1909234"/>
                  <a:pt x="405824" y="1909234"/>
                </a:cubicBezTo>
                <a:cubicBezTo>
                  <a:pt x="260527" y="1909234"/>
                  <a:pt x="122812" y="1876773"/>
                  <a:pt x="0" y="1817719"/>
                </a:cubicBezTo>
                <a:lnTo>
                  <a:pt x="0" y="91515"/>
                </a:lnTo>
                <a:cubicBezTo>
                  <a:pt x="122812" y="32461"/>
                  <a:pt x="260527" y="0"/>
                  <a:pt x="405824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6173123" y="2395416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371600"/>
            <a:ext cx="7117180" cy="2765425"/>
          </a:xfrm>
        </p:spPr>
        <p:txBody>
          <a:bodyPr/>
          <a:lstStyle/>
          <a:p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Chapter 10 </a:t>
            </a:r>
            <a:b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Business </a:t>
            </a: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Services and Employer Relations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5334000"/>
            <a:ext cx="5502275" cy="1014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489116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7125113" cy="924475"/>
          </a:xfrm>
        </p:spPr>
        <p:txBody>
          <a:bodyPr/>
          <a:lstStyle/>
          <a:p>
            <a:r>
              <a:rPr lang="en-US" sz="36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Career Advancement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07361"/>
            <a:ext cx="7924800" cy="405143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b="1" dirty="0"/>
              <a:t>A </a:t>
            </a:r>
            <a:r>
              <a:rPr lang="en-US" sz="2200" b="1" dirty="0" smtClean="0"/>
              <a:t>few important </a:t>
            </a:r>
            <a:r>
              <a:rPr lang="en-US" sz="2200" b="1" dirty="0"/>
              <a:t>concepts to consider in this </a:t>
            </a:r>
            <a:r>
              <a:rPr lang="en-US" sz="2200" b="1" dirty="0" smtClean="0"/>
              <a:t>process include: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200" b="1" dirty="0"/>
              <a:t>Career Fields – Another way to refer </a:t>
            </a:r>
            <a:r>
              <a:rPr lang="en-US" sz="2200" b="1" dirty="0" smtClean="0"/>
              <a:t>to Industries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200" b="1" dirty="0"/>
              <a:t>Career Clusters – Groups of occupations </a:t>
            </a:r>
            <a:r>
              <a:rPr lang="en-US" sz="2200" b="1" dirty="0" smtClean="0"/>
              <a:t>with similar </a:t>
            </a:r>
            <a:r>
              <a:rPr lang="en-US" sz="2200" b="1" dirty="0"/>
              <a:t>skills requirements</a:t>
            </a:r>
            <a:r>
              <a:rPr lang="en-US" sz="2200" b="1" dirty="0" smtClean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200" b="1" dirty="0"/>
              <a:t>Career Pathways – A </a:t>
            </a:r>
            <a:r>
              <a:rPr lang="en-US" sz="2200" b="1" dirty="0" smtClean="0"/>
              <a:t>series </a:t>
            </a:r>
            <a:r>
              <a:rPr lang="en-US" sz="2200" b="1" dirty="0"/>
              <a:t>of structured and connected </a:t>
            </a:r>
            <a:r>
              <a:rPr lang="en-US" sz="2200" b="1" dirty="0" smtClean="0"/>
              <a:t>education programs </a:t>
            </a:r>
            <a:r>
              <a:rPr lang="en-US" sz="2200" b="1" dirty="0"/>
              <a:t>and support services that </a:t>
            </a:r>
            <a:r>
              <a:rPr lang="en-US" sz="2200" b="1" dirty="0" smtClean="0"/>
              <a:t>enable students to advance </a:t>
            </a:r>
            <a:r>
              <a:rPr lang="en-US" sz="2200" b="1" dirty="0"/>
              <a:t>over time to better jobs and </a:t>
            </a:r>
            <a:r>
              <a:rPr lang="en-US" sz="2200" b="1" dirty="0" smtClean="0"/>
              <a:t>higher levels </a:t>
            </a:r>
            <a:r>
              <a:rPr lang="en-US" sz="2200" b="1" dirty="0"/>
              <a:t>of education and training</a:t>
            </a:r>
            <a:r>
              <a:rPr lang="en-US" sz="2200" b="1" dirty="0" smtClean="0"/>
              <a:t>.</a:t>
            </a:r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29620718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75724"/>
            <a:ext cx="8153400" cy="924475"/>
          </a:xfrm>
        </p:spPr>
        <p:txBody>
          <a:bodyPr/>
          <a:lstStyle/>
          <a:p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Incumbent Worker Advancement</a:t>
            </a:r>
            <a:b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and Talent Pipelines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07361"/>
            <a:ext cx="8001000" cy="436483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An incumbent worker is someone </a:t>
            </a:r>
            <a:r>
              <a:rPr lang="en-US" b="1" dirty="0" smtClean="0"/>
              <a:t>who is </a:t>
            </a:r>
            <a:r>
              <a:rPr lang="en-US" b="1" dirty="0"/>
              <a:t>already employed, but who may </a:t>
            </a:r>
            <a:r>
              <a:rPr lang="en-US" b="1" dirty="0" smtClean="0"/>
              <a:t>need additional </a:t>
            </a:r>
            <a:r>
              <a:rPr lang="en-US" b="1" dirty="0"/>
              <a:t>training and skill </a:t>
            </a:r>
            <a:r>
              <a:rPr lang="en-US" b="1" dirty="0" smtClean="0"/>
              <a:t>development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Developing internal talent has </a:t>
            </a:r>
            <a:r>
              <a:rPr lang="en-US" b="1" dirty="0" smtClean="0"/>
              <a:t>tremendous benefit </a:t>
            </a:r>
            <a:r>
              <a:rPr lang="en-US" b="1" dirty="0"/>
              <a:t>for employers, including cost savings</a:t>
            </a:r>
            <a:r>
              <a:rPr lang="en-US" b="1" dirty="0" smtClean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During the business needs assessment process</a:t>
            </a:r>
            <a:r>
              <a:rPr lang="en-US" b="1" dirty="0" smtClean="0"/>
              <a:t>, the </a:t>
            </a:r>
            <a:r>
              <a:rPr lang="en-US" b="1" dirty="0"/>
              <a:t>career services provider should take time </a:t>
            </a:r>
            <a:r>
              <a:rPr lang="en-US" b="1" dirty="0" smtClean="0"/>
              <a:t>to ask</a:t>
            </a:r>
            <a:r>
              <a:rPr lang="en-US" b="1" dirty="0"/>
              <a:t>: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800" b="1" dirty="0" smtClean="0"/>
              <a:t>What </a:t>
            </a:r>
            <a:r>
              <a:rPr lang="en-US" sz="1800" b="1" dirty="0"/>
              <a:t>are the positions that are </a:t>
            </a:r>
            <a:r>
              <a:rPr lang="en-US" sz="1800" b="1" dirty="0" smtClean="0"/>
              <a:t>hardest to </a:t>
            </a:r>
            <a:r>
              <a:rPr lang="en-US" sz="1800" b="1" dirty="0"/>
              <a:t>fill and why</a:t>
            </a:r>
            <a:r>
              <a:rPr lang="en-US" sz="1800" b="1" dirty="0" smtClean="0"/>
              <a:t>?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800" b="1" dirty="0"/>
              <a:t>What are the positions with the </a:t>
            </a:r>
            <a:r>
              <a:rPr lang="en-US" sz="1800" b="1" dirty="0" smtClean="0"/>
              <a:t>highest turnover </a:t>
            </a:r>
            <a:r>
              <a:rPr lang="en-US" sz="1800" b="1" dirty="0"/>
              <a:t>and why</a:t>
            </a:r>
            <a:r>
              <a:rPr lang="en-US" sz="1800" b="1" dirty="0" smtClean="0"/>
              <a:t>?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800" b="1" dirty="0"/>
              <a:t>Do you have an employee </a:t>
            </a:r>
            <a:r>
              <a:rPr lang="en-US" sz="1800" b="1" dirty="0" smtClean="0"/>
              <a:t>development program</a:t>
            </a:r>
            <a:r>
              <a:rPr lang="en-US" sz="1800" b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6842608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Talent Pipeline</a:t>
            </a:r>
            <a:endParaRPr lang="en-US" sz="36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/>
              <a:t>A Talent Pipeline is </a:t>
            </a:r>
            <a:r>
              <a:rPr lang="en-US" sz="2200" b="1" dirty="0" smtClean="0"/>
              <a:t>defined </a:t>
            </a:r>
            <a:r>
              <a:rPr lang="en-US" sz="2200" b="1" dirty="0"/>
              <a:t>as “</a:t>
            </a:r>
            <a:r>
              <a:rPr lang="en-US" sz="2200" b="1" dirty="0" smtClean="0"/>
              <a:t>a pool </a:t>
            </a:r>
            <a:r>
              <a:rPr lang="en-US" sz="2200" b="1" dirty="0"/>
              <a:t>of candidates who are qualified to </a:t>
            </a:r>
            <a:r>
              <a:rPr lang="en-US" sz="2200" b="1" dirty="0" smtClean="0"/>
              <a:t>assume open </a:t>
            </a:r>
            <a:r>
              <a:rPr lang="en-US" sz="2200" b="1" dirty="0"/>
              <a:t>positions that have been newly created </a:t>
            </a:r>
            <a:r>
              <a:rPr lang="en-US" sz="2200" b="1" dirty="0" smtClean="0"/>
              <a:t>or vacated </a:t>
            </a:r>
            <a:r>
              <a:rPr lang="en-US" sz="2200" b="1" dirty="0"/>
              <a:t>through retirement or promotion.”</a:t>
            </a:r>
          </a:p>
        </p:txBody>
      </p:sp>
    </p:spTree>
    <p:extLst>
      <p:ext uri="{BB962C8B-B14F-4D97-AF65-F5344CB8AC3E}">
        <p14:creationId xmlns:p14="http://schemas.microsoft.com/office/powerpoint/2010/main" val="29450805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75724"/>
            <a:ext cx="7372555" cy="924475"/>
          </a:xfrm>
        </p:spPr>
        <p:txBody>
          <a:bodyPr/>
          <a:lstStyle/>
          <a:p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07361"/>
            <a:ext cx="7524955" cy="405143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200" b="1" dirty="0"/>
              <a:t>Effectively engaging businesses in </a:t>
            </a:r>
            <a:r>
              <a:rPr lang="en-US" sz="2200" b="1" dirty="0" smtClean="0"/>
              <a:t>workforce development </a:t>
            </a:r>
            <a:r>
              <a:rPr lang="en-US" sz="2200" b="1" dirty="0"/>
              <a:t>and career services </a:t>
            </a:r>
            <a:r>
              <a:rPr lang="en-US" sz="2200" b="1" dirty="0" smtClean="0"/>
              <a:t>requires commitment </a:t>
            </a:r>
            <a:r>
              <a:rPr lang="en-US" sz="2200" b="1" dirty="0"/>
              <a:t>and dedication</a:t>
            </a:r>
            <a:r>
              <a:rPr lang="en-US" sz="2200" b="1" dirty="0" smtClean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2200" b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2200" b="1" dirty="0" smtClean="0"/>
              <a:t>Requires </a:t>
            </a:r>
            <a:r>
              <a:rPr lang="en-US" sz="2200" b="1" dirty="0"/>
              <a:t>building trusting </a:t>
            </a:r>
            <a:r>
              <a:rPr lang="en-US" sz="2200" b="1" dirty="0" smtClean="0"/>
              <a:t>and positive </a:t>
            </a:r>
            <a:r>
              <a:rPr lang="en-US" sz="2200" b="1" dirty="0"/>
              <a:t>relationships.</a:t>
            </a:r>
          </a:p>
        </p:txBody>
      </p:sp>
    </p:spTree>
    <p:extLst>
      <p:ext uri="{BB962C8B-B14F-4D97-AF65-F5344CB8AC3E}">
        <p14:creationId xmlns:p14="http://schemas.microsoft.com/office/powerpoint/2010/main" val="3059723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"/>
            <a:ext cx="7125113" cy="924475"/>
          </a:xfrm>
        </p:spPr>
        <p:txBody>
          <a:bodyPr/>
          <a:lstStyle/>
          <a:p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Learning Objectives</a:t>
            </a:r>
            <a:endParaRPr lang="en-US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577345827"/>
              </p:ext>
            </p:extLst>
          </p:nvPr>
        </p:nvGraphicFramePr>
        <p:xfrm>
          <a:off x="457200" y="1752600"/>
          <a:ext cx="8305800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94354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7125113" cy="924475"/>
          </a:xfrm>
        </p:spPr>
        <p:txBody>
          <a:bodyPr/>
          <a:lstStyle/>
          <a:p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Alignment of Workforce and</a:t>
            </a:r>
            <a:b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Economic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07361"/>
            <a:ext cx="7772400" cy="405143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Essential part </a:t>
            </a:r>
            <a:r>
              <a:rPr lang="en-US" b="1" dirty="0"/>
              <a:t>of a business’ success is having a </a:t>
            </a:r>
            <a:r>
              <a:rPr lang="en-US" b="1" dirty="0" smtClean="0"/>
              <a:t>skilled workforce available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Responsive </a:t>
            </a:r>
            <a:r>
              <a:rPr lang="en-US" b="1" dirty="0"/>
              <a:t>and agile workforce </a:t>
            </a:r>
            <a:r>
              <a:rPr lang="en-US" b="1" dirty="0" smtClean="0"/>
              <a:t>development system </a:t>
            </a:r>
            <a:r>
              <a:rPr lang="en-US" b="1" dirty="0"/>
              <a:t>that is weaved with education </a:t>
            </a:r>
            <a:r>
              <a:rPr lang="en-US" b="1" dirty="0" smtClean="0"/>
              <a:t>and training </a:t>
            </a:r>
            <a:r>
              <a:rPr lang="en-US" b="1" dirty="0"/>
              <a:t>systems are essential components </a:t>
            </a:r>
            <a:r>
              <a:rPr lang="en-US" b="1" dirty="0" smtClean="0"/>
              <a:t>in building </a:t>
            </a:r>
            <a:r>
              <a:rPr lang="en-US" b="1" dirty="0"/>
              <a:t>a strong local </a:t>
            </a:r>
            <a:r>
              <a:rPr lang="en-US" b="1" dirty="0" smtClean="0"/>
              <a:t>economy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By </a:t>
            </a:r>
            <a:r>
              <a:rPr lang="en-US" b="1" dirty="0" smtClean="0"/>
              <a:t>remaining educated </a:t>
            </a:r>
            <a:r>
              <a:rPr lang="en-US" b="1" dirty="0"/>
              <a:t>on local business priorities</a:t>
            </a:r>
            <a:r>
              <a:rPr lang="en-US" b="1" dirty="0" smtClean="0"/>
              <a:t>, needs</a:t>
            </a:r>
            <a:r>
              <a:rPr lang="en-US" b="1" dirty="0"/>
              <a:t>, and goals, a career services </a:t>
            </a:r>
            <a:r>
              <a:rPr lang="en-US" b="1" dirty="0" smtClean="0"/>
              <a:t>provider can </a:t>
            </a:r>
            <a:r>
              <a:rPr lang="en-US" b="1" dirty="0"/>
              <a:t>better prepare a workforce and </a:t>
            </a:r>
            <a:r>
              <a:rPr lang="en-US" b="1" dirty="0" smtClean="0"/>
              <a:t>make strong </a:t>
            </a:r>
            <a:r>
              <a:rPr lang="en-US" b="1" dirty="0"/>
              <a:t>employment candidate matches</a:t>
            </a:r>
          </a:p>
        </p:txBody>
      </p:sp>
    </p:spTree>
    <p:extLst>
      <p:ext uri="{BB962C8B-B14F-4D97-AF65-F5344CB8AC3E}">
        <p14:creationId xmlns:p14="http://schemas.microsoft.com/office/powerpoint/2010/main" val="3168779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001000" cy="924475"/>
          </a:xfrm>
        </p:spPr>
        <p:txBody>
          <a:bodyPr/>
          <a:lstStyle/>
          <a:p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Taking a Dual Customer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1"/>
            <a:ext cx="8382000" cy="53340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The career services provider must always consider both “customers”—the </a:t>
            </a:r>
            <a:r>
              <a:rPr lang="en-US" b="1" dirty="0" smtClean="0"/>
              <a:t>job seeker </a:t>
            </a:r>
            <a:r>
              <a:rPr lang="en-US" b="1" dirty="0"/>
              <a:t>(the supply side) and local </a:t>
            </a:r>
            <a:r>
              <a:rPr lang="en-US" b="1" dirty="0" smtClean="0"/>
              <a:t>businesses (</a:t>
            </a:r>
            <a:r>
              <a:rPr lang="en-US" b="1" dirty="0"/>
              <a:t>the demand side). </a:t>
            </a:r>
            <a:endParaRPr lang="en-US" b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R</a:t>
            </a:r>
            <a:r>
              <a:rPr lang="en-US" b="1" dirty="0" smtClean="0"/>
              <a:t>eferred </a:t>
            </a:r>
            <a:r>
              <a:rPr lang="en-US" b="1" dirty="0"/>
              <a:t>to </a:t>
            </a:r>
            <a:r>
              <a:rPr lang="en-US" b="1" dirty="0" smtClean="0"/>
              <a:t>as the </a:t>
            </a:r>
            <a:r>
              <a:rPr lang="en-US" b="1" dirty="0"/>
              <a:t>“dual customer approach</a:t>
            </a:r>
            <a:r>
              <a:rPr lang="en-US" b="1" dirty="0" smtClean="0"/>
              <a:t>.”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Job seeker must </a:t>
            </a:r>
            <a:r>
              <a:rPr lang="en-US" b="1" dirty="0"/>
              <a:t>be prepared for the local labor </a:t>
            </a:r>
            <a:r>
              <a:rPr lang="en-US" b="1" dirty="0" smtClean="0"/>
              <a:t>market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These </a:t>
            </a:r>
            <a:r>
              <a:rPr lang="en-US" b="1" dirty="0" smtClean="0"/>
              <a:t>skills can </a:t>
            </a:r>
            <a:r>
              <a:rPr lang="en-US" b="1" dirty="0"/>
              <a:t>be adapted for engaging businesses </a:t>
            </a:r>
            <a:r>
              <a:rPr lang="en-US" b="1" dirty="0" smtClean="0"/>
              <a:t>in workforce </a:t>
            </a:r>
            <a:r>
              <a:rPr lang="en-US" b="1" dirty="0"/>
              <a:t>development.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 smtClean="0"/>
              <a:t>Sincerity </a:t>
            </a:r>
            <a:r>
              <a:rPr lang="en-US" b="1" dirty="0"/>
              <a:t>– Listen without an agenda, </a:t>
            </a:r>
            <a:r>
              <a:rPr lang="en-US" b="1" dirty="0" smtClean="0"/>
              <a:t>it’s not </a:t>
            </a:r>
            <a:r>
              <a:rPr lang="en-US" b="1" dirty="0"/>
              <a:t>about your needs.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 smtClean="0"/>
              <a:t>Ethics </a:t>
            </a:r>
            <a:r>
              <a:rPr lang="en-US" b="1" dirty="0"/>
              <a:t>– Don’t try to talk someone </a:t>
            </a:r>
            <a:r>
              <a:rPr lang="en-US" b="1" dirty="0" smtClean="0"/>
              <a:t>into something</a:t>
            </a:r>
            <a:r>
              <a:rPr lang="en-US" b="1" dirty="0"/>
              <a:t>, listen to what they want</a:t>
            </a:r>
            <a:r>
              <a:rPr lang="en-US" b="1" dirty="0" smtClean="0"/>
              <a:t>.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/>
              <a:t>Asking – Serve others by asking </a:t>
            </a:r>
            <a:r>
              <a:rPr lang="en-US" b="1" dirty="0" smtClean="0"/>
              <a:t>questions that </a:t>
            </a:r>
            <a:r>
              <a:rPr lang="en-US" b="1" dirty="0"/>
              <a:t>will assist them in making a wise </a:t>
            </a:r>
            <a:r>
              <a:rPr lang="en-US" b="1" dirty="0" smtClean="0"/>
              <a:t>buying [</a:t>
            </a:r>
            <a:r>
              <a:rPr lang="en-US" b="1" dirty="0"/>
              <a:t>hiring] decision</a:t>
            </a:r>
            <a:r>
              <a:rPr lang="en-US" b="1" dirty="0" smtClean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Primary interest of </a:t>
            </a:r>
            <a:r>
              <a:rPr lang="en-US" b="1" dirty="0"/>
              <a:t>the business is in meeting their </a:t>
            </a:r>
            <a:r>
              <a:rPr lang="en-US" b="1" dirty="0" smtClean="0"/>
              <a:t>bottom line</a:t>
            </a:r>
            <a:r>
              <a:rPr lang="en-US" b="1" dirty="0"/>
              <a:t>. The career services provider’s role is </a:t>
            </a:r>
            <a:r>
              <a:rPr lang="en-US" b="1" dirty="0" smtClean="0"/>
              <a:t>to help </a:t>
            </a:r>
            <a:r>
              <a:rPr lang="en-US" b="1" dirty="0"/>
              <a:t>the business fill </a:t>
            </a:r>
            <a:r>
              <a:rPr lang="en-US" b="1" dirty="0" smtClean="0"/>
              <a:t>open </a:t>
            </a:r>
            <a:r>
              <a:rPr lang="en-US" b="1" dirty="0"/>
              <a:t>positions with </a:t>
            </a:r>
            <a:r>
              <a:rPr lang="en-US" b="1" dirty="0" smtClean="0"/>
              <a:t>the  people </a:t>
            </a:r>
            <a:r>
              <a:rPr lang="en-US" b="1" dirty="0"/>
              <a:t>who can do that.</a:t>
            </a:r>
          </a:p>
        </p:txBody>
      </p:sp>
    </p:spTree>
    <p:extLst>
      <p:ext uri="{BB962C8B-B14F-4D97-AF65-F5344CB8AC3E}">
        <p14:creationId xmlns:p14="http://schemas.microsoft.com/office/powerpoint/2010/main" val="24353776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8001000" cy="924475"/>
          </a:xfrm>
        </p:spPr>
        <p:txBody>
          <a:bodyPr/>
          <a:lstStyle/>
          <a:p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Responding to a Demand-Driven</a:t>
            </a:r>
            <a:b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807361"/>
            <a:ext cx="7848600" cy="45934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Five </a:t>
            </a:r>
            <a:r>
              <a:rPr lang="en-US" sz="2000" b="1" dirty="0"/>
              <a:t>key strategies career </a:t>
            </a:r>
            <a:r>
              <a:rPr lang="en-US" sz="2000" b="1" dirty="0" smtClean="0"/>
              <a:t>services providers </a:t>
            </a:r>
            <a:r>
              <a:rPr lang="en-US" sz="2000" b="1" dirty="0"/>
              <a:t>can employ when connecting </a:t>
            </a:r>
            <a:r>
              <a:rPr lang="en-US" sz="2000" b="1" dirty="0" smtClean="0"/>
              <a:t>with business decision-makers: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Use business </a:t>
            </a:r>
            <a:r>
              <a:rPr lang="en-US" sz="2000" b="1" dirty="0" smtClean="0"/>
              <a:t>language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Communicate </a:t>
            </a:r>
            <a:r>
              <a:rPr lang="en-US" sz="2000" b="1" dirty="0" smtClean="0"/>
              <a:t>effectively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Be </a:t>
            </a:r>
            <a:r>
              <a:rPr lang="en-US" sz="2000" b="1" dirty="0" smtClean="0"/>
              <a:t>professional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Establish a single point of </a:t>
            </a:r>
            <a:r>
              <a:rPr lang="en-US" sz="2000" b="1" dirty="0" smtClean="0"/>
              <a:t>contact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Add </a:t>
            </a:r>
            <a:r>
              <a:rPr lang="en-US" sz="2000" b="1" dirty="0" smtClean="0"/>
              <a:t>value</a:t>
            </a:r>
          </a:p>
          <a:p>
            <a:endParaRPr lang="en-US" sz="2000" b="1" dirty="0" smtClean="0"/>
          </a:p>
          <a:p>
            <a:pPr marL="0" indent="0">
              <a:buNone/>
            </a:pPr>
            <a:r>
              <a:rPr lang="en-US" sz="2000" b="1" dirty="0" smtClean="0"/>
              <a:t>The </a:t>
            </a:r>
            <a:r>
              <a:rPr lang="en-US" sz="2000" b="1" dirty="0"/>
              <a:t>goal is to have a pleased </a:t>
            </a:r>
            <a:r>
              <a:rPr lang="en-US" sz="2000" b="1" dirty="0" smtClean="0"/>
              <a:t>and satisfied </a:t>
            </a:r>
            <a:r>
              <a:rPr lang="en-US" sz="2000" b="1" dirty="0"/>
              <a:t>employer.</a:t>
            </a:r>
          </a:p>
        </p:txBody>
      </p:sp>
    </p:spTree>
    <p:extLst>
      <p:ext uri="{BB962C8B-B14F-4D97-AF65-F5344CB8AC3E}">
        <p14:creationId xmlns:p14="http://schemas.microsoft.com/office/powerpoint/2010/main" val="2280658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8229600" cy="924475"/>
          </a:xfrm>
        </p:spPr>
        <p:txBody>
          <a:bodyPr/>
          <a:lstStyle/>
          <a:p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Methods for Assessing 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and Identifying </a:t>
            </a: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Business Needs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133600"/>
            <a:ext cx="8229600" cy="4051437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200" b="1" dirty="0"/>
              <a:t>A business needs assessment consists of </a:t>
            </a:r>
            <a:r>
              <a:rPr lang="en-US" sz="2200" b="1" dirty="0" smtClean="0"/>
              <a:t>two major components: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200" b="1" dirty="0" smtClean="0"/>
              <a:t>relationship </a:t>
            </a:r>
            <a:r>
              <a:rPr lang="en-US" sz="2200" b="1" dirty="0"/>
              <a:t>building</a:t>
            </a:r>
            <a:r>
              <a:rPr lang="en-US" sz="2200" b="1" dirty="0" smtClean="0"/>
              <a:t>, </a:t>
            </a:r>
            <a:r>
              <a:rPr lang="en-US" sz="2200" b="1" dirty="0"/>
              <a:t>and, </a:t>
            </a:r>
            <a:endParaRPr lang="en-US" sz="2200" b="1" dirty="0" smtClean="0"/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200" b="1" dirty="0" smtClean="0"/>
              <a:t>gathering of </a:t>
            </a:r>
            <a:r>
              <a:rPr lang="en-US" sz="2200" b="1" dirty="0"/>
              <a:t>critical </a:t>
            </a:r>
            <a:r>
              <a:rPr lang="en-US" sz="2200" b="1" dirty="0" smtClean="0"/>
              <a:t>information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200" b="1" dirty="0"/>
              <a:t>The ‘What’s In It for Me?’ (WIIFM</a:t>
            </a:r>
            <a:r>
              <a:rPr lang="en-US" sz="2200" b="1" dirty="0" smtClean="0"/>
              <a:t>) Factor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200" b="1" dirty="0"/>
              <a:t>Methods for Assessing </a:t>
            </a:r>
            <a:r>
              <a:rPr lang="en-US" sz="2200" b="1" dirty="0" smtClean="0"/>
              <a:t>Business Needs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200" b="1" dirty="0"/>
              <a:t>Determine the economic climate in </a:t>
            </a:r>
            <a:r>
              <a:rPr lang="en-US" sz="2200" b="1" dirty="0" smtClean="0"/>
              <a:t>which they </a:t>
            </a:r>
            <a:r>
              <a:rPr lang="en-US" sz="2200" b="1" dirty="0"/>
              <a:t>operate</a:t>
            </a:r>
            <a:r>
              <a:rPr lang="en-US" sz="2200" b="1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0709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7582313" cy="1457876"/>
          </a:xfrm>
        </p:spPr>
        <p:txBody>
          <a:bodyPr/>
          <a:lstStyle/>
          <a:p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Evaluate the Individual Business Culture and Priorities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7524955" cy="433479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200" b="1" dirty="0"/>
              <a:t>Step 1: Schedule a time to </a:t>
            </a:r>
            <a:r>
              <a:rPr lang="en-US" sz="2200" b="1" dirty="0" smtClean="0"/>
              <a:t>talk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200" b="1" dirty="0"/>
              <a:t>Step 2: Lead with </a:t>
            </a:r>
            <a:r>
              <a:rPr lang="en-US" sz="2200" b="1" dirty="0" smtClean="0"/>
              <a:t>WIIFM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200" b="1" dirty="0"/>
              <a:t>Step 3: Evaluate business needs</a:t>
            </a:r>
            <a:r>
              <a:rPr lang="en-US" sz="2200" b="1" dirty="0" smtClean="0"/>
              <a:t>, strengths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200" b="1" dirty="0"/>
              <a:t>Step 4: Offer solution(s) and get </a:t>
            </a:r>
            <a:r>
              <a:rPr lang="en-US" sz="2200" b="1" dirty="0" smtClean="0"/>
              <a:t>the employer </a:t>
            </a:r>
            <a:r>
              <a:rPr lang="en-US" sz="2200" b="1" dirty="0"/>
              <a:t>to think about </a:t>
            </a:r>
            <a:r>
              <a:rPr lang="en-US" sz="2200" b="1" dirty="0" smtClean="0"/>
              <a:t>possibilities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200" b="1" dirty="0"/>
              <a:t>Step 5: Set follow-up appointment (</a:t>
            </a:r>
            <a:r>
              <a:rPr lang="en-US" sz="2200" b="1" dirty="0" smtClean="0"/>
              <a:t>close the </a:t>
            </a:r>
            <a:r>
              <a:rPr lang="en-US" sz="2200" b="1" dirty="0"/>
              <a:t>deal</a:t>
            </a:r>
            <a:r>
              <a:rPr lang="en-US" sz="2200" b="1" dirty="0" smtClean="0"/>
              <a:t>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200" b="1" dirty="0"/>
              <a:t>Step 6: Follow up and </a:t>
            </a:r>
            <a:r>
              <a:rPr lang="en-US" sz="2200" b="1" dirty="0" smtClean="0"/>
              <a:t>keep communicating</a:t>
            </a:r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28574057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125113" cy="924475"/>
          </a:xfrm>
        </p:spPr>
        <p:txBody>
          <a:bodyPr/>
          <a:lstStyle/>
          <a:p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Consultative Sales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07361"/>
            <a:ext cx="7848600" cy="405143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400" b="1" dirty="0"/>
              <a:t>Respond to Stated </a:t>
            </a:r>
            <a:r>
              <a:rPr lang="en-US" sz="2400" b="1" dirty="0" smtClean="0"/>
              <a:t>Needs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2400" b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2400" b="1" dirty="0" smtClean="0"/>
              <a:t>Ensure Satisfaction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2400" b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2400" b="1" dirty="0" smtClean="0"/>
              <a:t>Leverage </a:t>
            </a:r>
            <a:r>
              <a:rPr lang="en-US" sz="2400" b="1" dirty="0"/>
              <a:t>Resources Through </a:t>
            </a:r>
            <a:r>
              <a:rPr lang="en-US" sz="2400" b="1" dirty="0" smtClean="0"/>
              <a:t>Public Workforce </a:t>
            </a:r>
            <a:r>
              <a:rPr lang="en-US" sz="2400" b="1" dirty="0"/>
              <a:t>System</a:t>
            </a:r>
          </a:p>
        </p:txBody>
      </p:sp>
    </p:spTree>
    <p:extLst>
      <p:ext uri="{BB962C8B-B14F-4D97-AF65-F5344CB8AC3E}">
        <p14:creationId xmlns:p14="http://schemas.microsoft.com/office/powerpoint/2010/main" val="3464339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75724"/>
            <a:ext cx="8001000" cy="1381676"/>
          </a:xfrm>
        </p:spPr>
        <p:txBody>
          <a:bodyPr/>
          <a:lstStyle/>
          <a:p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Integrating Career 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Advancement</a:t>
            </a: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,</a:t>
            </a:r>
            <a:b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Talent Pipelines, and 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Sector Strategies </a:t>
            </a: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into Your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07361"/>
            <a:ext cx="7524955" cy="40514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/>
              <a:t>Helping Workers Enter the </a:t>
            </a:r>
            <a:r>
              <a:rPr lang="en-US" sz="2200" b="1" dirty="0" smtClean="0"/>
              <a:t>Local Labor Market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200" b="1" dirty="0"/>
              <a:t>Using Labor Market Information (LMI</a:t>
            </a:r>
            <a:r>
              <a:rPr lang="en-US" sz="2200" b="1" dirty="0" smtClean="0"/>
              <a:t>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200" b="1" dirty="0"/>
              <a:t>Linking to Training </a:t>
            </a:r>
            <a:r>
              <a:rPr lang="en-US" sz="2200" b="1" dirty="0" smtClean="0"/>
              <a:t>Opportunities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200" b="1" dirty="0"/>
              <a:t>Making a Good </a:t>
            </a:r>
            <a:r>
              <a:rPr lang="en-US" sz="2200" b="1" dirty="0" smtClean="0"/>
              <a:t>Match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200" b="1" dirty="0"/>
              <a:t>Post-placement Participant Supports</a:t>
            </a:r>
          </a:p>
        </p:txBody>
      </p:sp>
    </p:spTree>
    <p:extLst>
      <p:ext uri="{BB962C8B-B14F-4D97-AF65-F5344CB8AC3E}">
        <p14:creationId xmlns:p14="http://schemas.microsoft.com/office/powerpoint/2010/main" val="1206653009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Summ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umm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2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30000"/>
                <a:lumMod val="10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85</TotalTime>
  <Words>705</Words>
  <Application>Microsoft Office PowerPoint</Application>
  <PresentationFormat>On-screen Show (4:3)</PresentationFormat>
  <Paragraphs>73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Calibri</vt:lpstr>
      <vt:lpstr>Courier New</vt:lpstr>
      <vt:lpstr>Trebuchet MS</vt:lpstr>
      <vt:lpstr>Verdana</vt:lpstr>
      <vt:lpstr>Wingdings</vt:lpstr>
      <vt:lpstr>Wingdings 2</vt:lpstr>
      <vt:lpstr>Theme1</vt:lpstr>
      <vt:lpstr>Chapter 10  Business Services and Employer Relations </vt:lpstr>
      <vt:lpstr>Learning Objectives</vt:lpstr>
      <vt:lpstr>Alignment of Workforce and Economic Development</vt:lpstr>
      <vt:lpstr>Taking a Dual Customer Approach</vt:lpstr>
      <vt:lpstr>Responding to a Demand-Driven System</vt:lpstr>
      <vt:lpstr>Methods for Assessing and Identifying Business Needs</vt:lpstr>
      <vt:lpstr>Evaluate the Individual Business Culture and Priorities</vt:lpstr>
      <vt:lpstr>Consultative Sales Process</vt:lpstr>
      <vt:lpstr>Integrating Career Advancement, Talent Pipelines, and Sector Strategies into Your Work</vt:lpstr>
      <vt:lpstr>Career Advancement</vt:lpstr>
      <vt:lpstr>Incumbent Worker Advancement and Talent Pipelines</vt:lpstr>
      <vt:lpstr>Talent Pipeline</vt:lpstr>
      <vt:lpstr>Summary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10</dc:title>
  <dc:creator>Shirley</dc:creator>
  <cp:lastModifiedBy>MaryAnn Powell</cp:lastModifiedBy>
  <cp:revision>10</cp:revision>
  <dcterms:created xsi:type="dcterms:W3CDTF">2017-08-18T04:15:03Z</dcterms:created>
  <dcterms:modified xsi:type="dcterms:W3CDTF">2017-09-19T13:52:36Z</dcterms:modified>
</cp:coreProperties>
</file>