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8"/>
  </p:notesMasterIdLst>
  <p:sldIdLst>
    <p:sldId id="276" r:id="rId2"/>
    <p:sldId id="277" r:id="rId3"/>
    <p:sldId id="292" r:id="rId4"/>
    <p:sldId id="278" r:id="rId5"/>
    <p:sldId id="279" r:id="rId6"/>
    <p:sldId id="293" r:id="rId7"/>
    <p:sldId id="301" r:id="rId8"/>
    <p:sldId id="302" r:id="rId9"/>
    <p:sldId id="303" r:id="rId10"/>
    <p:sldId id="305" r:id="rId11"/>
    <p:sldId id="290" r:id="rId12"/>
    <p:sldId id="307" r:id="rId13"/>
    <p:sldId id="284" r:id="rId14"/>
    <p:sldId id="285" r:id="rId15"/>
    <p:sldId id="304" r:id="rId16"/>
    <p:sldId id="306" r:id="rId17"/>
  </p:sldIdLst>
  <p:sldSz cx="9144000" cy="6858000" type="screen4x3"/>
  <p:notesSz cx="6858000" cy="9144000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66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4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6A1F94-D11E-4DC8-B26D-2D28318AB435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58057A6-8611-4573-A229-4E085A59BBB3}">
      <dgm:prSet custT="1"/>
      <dgm:spPr/>
      <dgm:t>
        <a:bodyPr/>
        <a:lstStyle/>
        <a:p>
          <a:pPr rtl="0"/>
          <a:r>
            <a:rPr lang="en-US" sz="1800" b="1" dirty="0" smtClean="0"/>
            <a:t>1. Explain the definition and importance of a professional code of ethics for career services providers.</a:t>
          </a:r>
          <a:endParaRPr lang="en-US" sz="1800" b="1" dirty="0"/>
        </a:p>
      </dgm:t>
    </dgm:pt>
    <dgm:pt modelId="{F0479F74-BE5D-4F10-97B6-E5397C1D2D06}" type="parTrans" cxnId="{68CCC8A3-6920-44FB-8828-D5BC5AB2D018}">
      <dgm:prSet/>
      <dgm:spPr/>
      <dgm:t>
        <a:bodyPr/>
        <a:lstStyle/>
        <a:p>
          <a:endParaRPr lang="en-US"/>
        </a:p>
      </dgm:t>
    </dgm:pt>
    <dgm:pt modelId="{ACECC7DC-D8ED-43AB-90F7-0921FD7319C1}" type="sibTrans" cxnId="{68CCC8A3-6920-44FB-8828-D5BC5AB2D018}">
      <dgm:prSet/>
      <dgm:spPr/>
      <dgm:t>
        <a:bodyPr/>
        <a:lstStyle/>
        <a:p>
          <a:endParaRPr lang="en-US"/>
        </a:p>
      </dgm:t>
    </dgm:pt>
    <dgm:pt modelId="{AC2A647F-EFB7-4CDC-881E-7B465E208C33}">
      <dgm:prSet custT="1"/>
      <dgm:spPr/>
      <dgm:t>
        <a:bodyPr/>
        <a:lstStyle/>
        <a:p>
          <a:pPr rtl="0"/>
          <a:r>
            <a:rPr lang="en-US" sz="1800" b="1" dirty="0" smtClean="0"/>
            <a:t>2. Describe methods for deciding if a career services provider is operating within the scope of their training and job responsibilities.</a:t>
          </a:r>
          <a:endParaRPr lang="en-US" sz="1800" b="1" dirty="0"/>
        </a:p>
      </dgm:t>
    </dgm:pt>
    <dgm:pt modelId="{C0AB04A5-7C88-4F28-8A8B-8A5739A74909}" type="parTrans" cxnId="{440F3C01-110D-4B09-B2FC-2603A421E498}">
      <dgm:prSet/>
      <dgm:spPr/>
      <dgm:t>
        <a:bodyPr/>
        <a:lstStyle/>
        <a:p>
          <a:endParaRPr lang="en-US"/>
        </a:p>
      </dgm:t>
    </dgm:pt>
    <dgm:pt modelId="{7DDB1695-DB65-4323-B221-533EAA7A53A7}" type="sibTrans" cxnId="{440F3C01-110D-4B09-B2FC-2603A421E498}">
      <dgm:prSet/>
      <dgm:spPr/>
      <dgm:t>
        <a:bodyPr/>
        <a:lstStyle/>
        <a:p>
          <a:endParaRPr lang="en-US"/>
        </a:p>
      </dgm:t>
    </dgm:pt>
    <dgm:pt modelId="{5706F421-68A7-43F3-A673-F8F50429FF58}">
      <dgm:prSet custT="1"/>
      <dgm:spPr/>
      <dgm:t>
        <a:bodyPr/>
        <a:lstStyle/>
        <a:p>
          <a:pPr rtl="0"/>
          <a:r>
            <a:rPr lang="en-US" sz="1800" b="1" dirty="0" smtClean="0"/>
            <a:t>3. Apply ethical decision-making strategies to specific case examples.</a:t>
          </a:r>
          <a:endParaRPr lang="en-US" sz="1800" b="1" dirty="0"/>
        </a:p>
      </dgm:t>
    </dgm:pt>
    <dgm:pt modelId="{AB518A2A-FBA5-494D-A765-0DD69A1AB977}" type="parTrans" cxnId="{488441B5-E535-4620-ADA3-9AC2DBB6CA8A}">
      <dgm:prSet/>
      <dgm:spPr/>
      <dgm:t>
        <a:bodyPr/>
        <a:lstStyle/>
        <a:p>
          <a:endParaRPr lang="en-US"/>
        </a:p>
      </dgm:t>
    </dgm:pt>
    <dgm:pt modelId="{2F940306-B175-441A-979B-9B0648B39B89}" type="sibTrans" cxnId="{488441B5-E535-4620-ADA3-9AC2DBB6CA8A}">
      <dgm:prSet/>
      <dgm:spPr/>
      <dgm:t>
        <a:bodyPr/>
        <a:lstStyle/>
        <a:p>
          <a:endParaRPr lang="en-US"/>
        </a:p>
      </dgm:t>
    </dgm:pt>
    <dgm:pt modelId="{08748701-DCF1-4315-9553-DCDBEECA44B7}">
      <dgm:prSet custT="1"/>
      <dgm:spPr/>
      <dgm:t>
        <a:bodyPr/>
        <a:lstStyle/>
        <a:p>
          <a:pPr rtl="0"/>
          <a:r>
            <a:rPr lang="en-US" sz="1800" b="1" dirty="0" smtClean="0"/>
            <a:t>4. Demonstrate how personal and professional values impact ethical decision-making.</a:t>
          </a:r>
          <a:endParaRPr lang="en-US" sz="1800" b="1" dirty="0"/>
        </a:p>
      </dgm:t>
    </dgm:pt>
    <dgm:pt modelId="{4887ED7D-963B-4BB4-9B8B-CC6BCB92EEF2}" type="parTrans" cxnId="{6D18BE7B-E3AA-40EC-953C-F06D20535D61}">
      <dgm:prSet/>
      <dgm:spPr/>
      <dgm:t>
        <a:bodyPr/>
        <a:lstStyle/>
        <a:p>
          <a:endParaRPr lang="en-US"/>
        </a:p>
      </dgm:t>
    </dgm:pt>
    <dgm:pt modelId="{8F8BD807-B155-4F17-9478-176665CA0AB9}" type="sibTrans" cxnId="{6D18BE7B-E3AA-40EC-953C-F06D20535D61}">
      <dgm:prSet/>
      <dgm:spPr/>
      <dgm:t>
        <a:bodyPr/>
        <a:lstStyle/>
        <a:p>
          <a:endParaRPr lang="en-US"/>
        </a:p>
      </dgm:t>
    </dgm:pt>
    <dgm:pt modelId="{5957ED57-56AB-43D7-8C20-B850977CB114}" type="pres">
      <dgm:prSet presAssocID="{5A6A1F94-D11E-4DC8-B26D-2D28318AB4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5A44AD-A8B0-4804-89D3-43787B77FD10}" type="pres">
      <dgm:prSet presAssocID="{758057A6-8611-4573-A229-4E085A59BBB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ACD3AE-3B22-44CA-A1B4-B4A17CE9ED10}" type="pres">
      <dgm:prSet presAssocID="{ACECC7DC-D8ED-43AB-90F7-0921FD7319C1}" presName="spacer" presStyleCnt="0"/>
      <dgm:spPr/>
    </dgm:pt>
    <dgm:pt modelId="{DC38EBED-1122-4B78-8366-43F1AEAA9217}" type="pres">
      <dgm:prSet presAssocID="{AC2A647F-EFB7-4CDC-881E-7B465E208C3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648351-40AB-47E7-B790-12277C4F9A97}" type="pres">
      <dgm:prSet presAssocID="{7DDB1695-DB65-4323-B221-533EAA7A53A7}" presName="spacer" presStyleCnt="0"/>
      <dgm:spPr/>
    </dgm:pt>
    <dgm:pt modelId="{BCFDBC1F-87FB-460D-8F8C-5AEF34B5D5F8}" type="pres">
      <dgm:prSet presAssocID="{5706F421-68A7-43F3-A673-F8F50429FF5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E1965-6132-4638-ACCD-F7C12773BC13}" type="pres">
      <dgm:prSet presAssocID="{2F940306-B175-441A-979B-9B0648B39B89}" presName="spacer" presStyleCnt="0"/>
      <dgm:spPr/>
    </dgm:pt>
    <dgm:pt modelId="{A5A54359-CC0F-43E2-B9D9-3128C83CFACF}" type="pres">
      <dgm:prSet presAssocID="{08748701-DCF1-4315-9553-DCDBEECA44B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EF1B40-0BE2-47ED-9700-06B74D8F0055}" type="presOf" srcId="{5A6A1F94-D11E-4DC8-B26D-2D28318AB435}" destId="{5957ED57-56AB-43D7-8C20-B850977CB114}" srcOrd="0" destOrd="0" presId="urn:microsoft.com/office/officeart/2005/8/layout/vList2"/>
    <dgm:cxn modelId="{26A2C496-AC41-4E16-8F37-29D7479E43A9}" type="presOf" srcId="{758057A6-8611-4573-A229-4E085A59BBB3}" destId="{585A44AD-A8B0-4804-89D3-43787B77FD10}" srcOrd="0" destOrd="0" presId="urn:microsoft.com/office/officeart/2005/8/layout/vList2"/>
    <dgm:cxn modelId="{6D18BE7B-E3AA-40EC-953C-F06D20535D61}" srcId="{5A6A1F94-D11E-4DC8-B26D-2D28318AB435}" destId="{08748701-DCF1-4315-9553-DCDBEECA44B7}" srcOrd="3" destOrd="0" parTransId="{4887ED7D-963B-4BB4-9B8B-CC6BCB92EEF2}" sibTransId="{8F8BD807-B155-4F17-9478-176665CA0AB9}"/>
    <dgm:cxn modelId="{488441B5-E535-4620-ADA3-9AC2DBB6CA8A}" srcId="{5A6A1F94-D11E-4DC8-B26D-2D28318AB435}" destId="{5706F421-68A7-43F3-A673-F8F50429FF58}" srcOrd="2" destOrd="0" parTransId="{AB518A2A-FBA5-494D-A765-0DD69A1AB977}" sibTransId="{2F940306-B175-441A-979B-9B0648B39B89}"/>
    <dgm:cxn modelId="{E6DE50B7-6DA6-499C-A58F-CD8F43F906AD}" type="presOf" srcId="{5706F421-68A7-43F3-A673-F8F50429FF58}" destId="{BCFDBC1F-87FB-460D-8F8C-5AEF34B5D5F8}" srcOrd="0" destOrd="0" presId="urn:microsoft.com/office/officeart/2005/8/layout/vList2"/>
    <dgm:cxn modelId="{440F3C01-110D-4B09-B2FC-2603A421E498}" srcId="{5A6A1F94-D11E-4DC8-B26D-2D28318AB435}" destId="{AC2A647F-EFB7-4CDC-881E-7B465E208C33}" srcOrd="1" destOrd="0" parTransId="{C0AB04A5-7C88-4F28-8A8B-8A5739A74909}" sibTransId="{7DDB1695-DB65-4323-B221-533EAA7A53A7}"/>
    <dgm:cxn modelId="{68CCC8A3-6920-44FB-8828-D5BC5AB2D018}" srcId="{5A6A1F94-D11E-4DC8-B26D-2D28318AB435}" destId="{758057A6-8611-4573-A229-4E085A59BBB3}" srcOrd="0" destOrd="0" parTransId="{F0479F74-BE5D-4F10-97B6-E5397C1D2D06}" sibTransId="{ACECC7DC-D8ED-43AB-90F7-0921FD7319C1}"/>
    <dgm:cxn modelId="{04F2D9C4-0539-4A05-9F6C-B97E535F3C94}" type="presOf" srcId="{AC2A647F-EFB7-4CDC-881E-7B465E208C33}" destId="{DC38EBED-1122-4B78-8366-43F1AEAA9217}" srcOrd="0" destOrd="0" presId="urn:microsoft.com/office/officeart/2005/8/layout/vList2"/>
    <dgm:cxn modelId="{1A3453D7-C9EB-434A-8959-9FEB3031349C}" type="presOf" srcId="{08748701-DCF1-4315-9553-DCDBEECA44B7}" destId="{A5A54359-CC0F-43E2-B9D9-3128C83CFACF}" srcOrd="0" destOrd="0" presId="urn:microsoft.com/office/officeart/2005/8/layout/vList2"/>
    <dgm:cxn modelId="{34FA8022-1E31-4278-B0E5-EED4BC7ACEBB}" type="presParOf" srcId="{5957ED57-56AB-43D7-8C20-B850977CB114}" destId="{585A44AD-A8B0-4804-89D3-43787B77FD10}" srcOrd="0" destOrd="0" presId="urn:microsoft.com/office/officeart/2005/8/layout/vList2"/>
    <dgm:cxn modelId="{A2CFD97E-2D46-4EAF-AC96-BCB412285049}" type="presParOf" srcId="{5957ED57-56AB-43D7-8C20-B850977CB114}" destId="{67ACD3AE-3B22-44CA-A1B4-B4A17CE9ED10}" srcOrd="1" destOrd="0" presId="urn:microsoft.com/office/officeart/2005/8/layout/vList2"/>
    <dgm:cxn modelId="{7EA8941F-C9DC-4B27-A04D-9A26424E774D}" type="presParOf" srcId="{5957ED57-56AB-43D7-8C20-B850977CB114}" destId="{DC38EBED-1122-4B78-8366-43F1AEAA9217}" srcOrd="2" destOrd="0" presId="urn:microsoft.com/office/officeart/2005/8/layout/vList2"/>
    <dgm:cxn modelId="{971C772A-0592-4451-8B18-7C5B9D9FB50E}" type="presParOf" srcId="{5957ED57-56AB-43D7-8C20-B850977CB114}" destId="{EA648351-40AB-47E7-B790-12277C4F9A97}" srcOrd="3" destOrd="0" presId="urn:microsoft.com/office/officeart/2005/8/layout/vList2"/>
    <dgm:cxn modelId="{E79E4FE9-AC17-4186-9C63-485C24ACB2B0}" type="presParOf" srcId="{5957ED57-56AB-43D7-8C20-B850977CB114}" destId="{BCFDBC1F-87FB-460D-8F8C-5AEF34B5D5F8}" srcOrd="4" destOrd="0" presId="urn:microsoft.com/office/officeart/2005/8/layout/vList2"/>
    <dgm:cxn modelId="{862E2E2D-7243-4B1C-A04F-2CC3A892C3D5}" type="presParOf" srcId="{5957ED57-56AB-43D7-8C20-B850977CB114}" destId="{BE0E1965-6132-4638-ACCD-F7C12773BC13}" srcOrd="5" destOrd="0" presId="urn:microsoft.com/office/officeart/2005/8/layout/vList2"/>
    <dgm:cxn modelId="{AE960F90-A172-427E-9756-AB0646F75F04}" type="presParOf" srcId="{5957ED57-56AB-43D7-8C20-B850977CB114}" destId="{A5A54359-CC0F-43E2-B9D9-3128C83CFAC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FEE148-D2C3-4109-8AD0-1EFF0481A918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1F3933-DDEB-4A46-BAB3-9FFA83B74254}">
      <dgm:prSet custT="1"/>
      <dgm:spPr/>
      <dgm:t>
        <a:bodyPr/>
        <a:lstStyle/>
        <a:p>
          <a:pPr rtl="0"/>
          <a:r>
            <a:rPr lang="en-US" sz="1800" b="1" dirty="0" smtClean="0"/>
            <a:t>6. Analyze role boundaries in ethical decision-making.</a:t>
          </a:r>
          <a:endParaRPr lang="en-US" sz="1800" b="1" dirty="0"/>
        </a:p>
      </dgm:t>
    </dgm:pt>
    <dgm:pt modelId="{A13A3230-B63E-4304-B4AD-6DEEA176D7F5}" type="parTrans" cxnId="{8B7867F1-775B-4B4E-93C7-483FC422C114}">
      <dgm:prSet/>
      <dgm:spPr/>
      <dgm:t>
        <a:bodyPr/>
        <a:lstStyle/>
        <a:p>
          <a:endParaRPr lang="en-US"/>
        </a:p>
      </dgm:t>
    </dgm:pt>
    <dgm:pt modelId="{E09989C1-72A3-4FE0-AECF-5EAF2C8BF759}" type="sibTrans" cxnId="{8B7867F1-775B-4B4E-93C7-483FC422C114}">
      <dgm:prSet/>
      <dgm:spPr/>
      <dgm:t>
        <a:bodyPr/>
        <a:lstStyle/>
        <a:p>
          <a:endParaRPr lang="en-US"/>
        </a:p>
      </dgm:t>
    </dgm:pt>
    <dgm:pt modelId="{8B5E4A43-3995-41A1-BE8A-5CAB63EC69E5}">
      <dgm:prSet custT="1"/>
      <dgm:spPr/>
      <dgm:t>
        <a:bodyPr/>
        <a:lstStyle/>
        <a:p>
          <a:pPr rtl="0"/>
          <a:r>
            <a:rPr lang="en-US" sz="1800" b="1" dirty="0" smtClean="0"/>
            <a:t>7. Understand when to seek consultation and how to accept feedback.</a:t>
          </a:r>
          <a:endParaRPr lang="en-US" sz="1800" b="1" dirty="0"/>
        </a:p>
      </dgm:t>
    </dgm:pt>
    <dgm:pt modelId="{1E94A48E-4A90-4F84-8940-4D52BCB90FC6}" type="parTrans" cxnId="{6852F571-FD89-4D76-932E-F9DDF92E32DE}">
      <dgm:prSet/>
      <dgm:spPr/>
      <dgm:t>
        <a:bodyPr/>
        <a:lstStyle/>
        <a:p>
          <a:endParaRPr lang="en-US"/>
        </a:p>
      </dgm:t>
    </dgm:pt>
    <dgm:pt modelId="{E666EF2D-CDF5-4E28-A86C-BA07EB1115A1}" type="sibTrans" cxnId="{6852F571-FD89-4D76-932E-F9DDF92E32DE}">
      <dgm:prSet/>
      <dgm:spPr/>
      <dgm:t>
        <a:bodyPr/>
        <a:lstStyle/>
        <a:p>
          <a:endParaRPr lang="en-US"/>
        </a:p>
      </dgm:t>
    </dgm:pt>
    <dgm:pt modelId="{9F286DF6-8F04-42DF-BE93-0DAE33A1AEF2}">
      <dgm:prSet custT="1"/>
      <dgm:spPr/>
      <dgm:t>
        <a:bodyPr/>
        <a:lstStyle/>
        <a:p>
          <a:pPr rtl="0"/>
          <a:r>
            <a:rPr lang="en-US" sz="1800" b="1" dirty="0" smtClean="0"/>
            <a:t>8. Identify a supervisor or consultant and call upon that person to assist with decisions about ethics.</a:t>
          </a:r>
          <a:endParaRPr lang="en-US" sz="1800" b="1" dirty="0"/>
        </a:p>
      </dgm:t>
    </dgm:pt>
    <dgm:pt modelId="{0619F088-A95C-4CC2-AFB3-2F81BDD87558}" type="parTrans" cxnId="{D538CD1F-9D24-4139-8658-EB1071D5A5D6}">
      <dgm:prSet/>
      <dgm:spPr/>
      <dgm:t>
        <a:bodyPr/>
        <a:lstStyle/>
        <a:p>
          <a:endParaRPr lang="en-US"/>
        </a:p>
      </dgm:t>
    </dgm:pt>
    <dgm:pt modelId="{CD6087F5-F17A-480C-8925-BC681F20B1A0}" type="sibTrans" cxnId="{D538CD1F-9D24-4139-8658-EB1071D5A5D6}">
      <dgm:prSet/>
      <dgm:spPr/>
      <dgm:t>
        <a:bodyPr/>
        <a:lstStyle/>
        <a:p>
          <a:endParaRPr lang="en-US"/>
        </a:p>
      </dgm:t>
    </dgm:pt>
    <dgm:pt modelId="{7911DE9D-D4E1-45D0-A20B-CC67F4E3A83B}">
      <dgm:prSet custT="1"/>
      <dgm:spPr/>
      <dgm:t>
        <a:bodyPr/>
        <a:lstStyle/>
        <a:p>
          <a:pPr rtl="0"/>
          <a:r>
            <a:rPr lang="en-US" sz="1800" b="1" dirty="0" smtClean="0"/>
            <a:t>5. Apply a process for ethical decision-making.</a:t>
          </a:r>
          <a:endParaRPr lang="en-US" sz="1800" b="1" dirty="0"/>
        </a:p>
      </dgm:t>
    </dgm:pt>
    <dgm:pt modelId="{EDAC8DFA-F3C2-404D-B7F1-17379643511F}" type="parTrans" cxnId="{1D242606-CF02-4A7F-99F2-29C5DDD887DE}">
      <dgm:prSet/>
      <dgm:spPr/>
      <dgm:t>
        <a:bodyPr/>
        <a:lstStyle/>
        <a:p>
          <a:endParaRPr lang="en-US"/>
        </a:p>
      </dgm:t>
    </dgm:pt>
    <dgm:pt modelId="{B4A717D5-3ED5-4CFA-80B8-DF3BC74DB75D}" type="sibTrans" cxnId="{1D242606-CF02-4A7F-99F2-29C5DDD887DE}">
      <dgm:prSet/>
      <dgm:spPr/>
      <dgm:t>
        <a:bodyPr/>
        <a:lstStyle/>
        <a:p>
          <a:endParaRPr lang="en-US"/>
        </a:p>
      </dgm:t>
    </dgm:pt>
    <dgm:pt modelId="{457E21D9-2E97-4E54-973A-ED654E4E1E64}" type="pres">
      <dgm:prSet presAssocID="{50FEE148-D2C3-4109-8AD0-1EFF0481A9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140A1E-EE64-4802-9737-FEA23AEEF73E}" type="pres">
      <dgm:prSet presAssocID="{7911DE9D-D4E1-45D0-A20B-CC67F4E3A83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050210-F221-4BDD-88BE-CBDC8F0249B4}" type="pres">
      <dgm:prSet presAssocID="{B4A717D5-3ED5-4CFA-80B8-DF3BC74DB75D}" presName="spacer" presStyleCnt="0"/>
      <dgm:spPr/>
    </dgm:pt>
    <dgm:pt modelId="{3AB4CD0A-CF99-4DA6-93ED-063C571D67C5}" type="pres">
      <dgm:prSet presAssocID="{EA1F3933-DDEB-4A46-BAB3-9FFA83B7425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EAD9A-DE8A-4698-9BF2-84B96B54E766}" type="pres">
      <dgm:prSet presAssocID="{E09989C1-72A3-4FE0-AECF-5EAF2C8BF759}" presName="spacer" presStyleCnt="0"/>
      <dgm:spPr/>
    </dgm:pt>
    <dgm:pt modelId="{07AFF34C-1EC0-4BCF-8B44-BD7DC84BF0AE}" type="pres">
      <dgm:prSet presAssocID="{8B5E4A43-3995-41A1-BE8A-5CAB63EC69E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EB265B-9993-4EE0-97BF-80B026A5C6C3}" type="pres">
      <dgm:prSet presAssocID="{E666EF2D-CDF5-4E28-A86C-BA07EB1115A1}" presName="spacer" presStyleCnt="0"/>
      <dgm:spPr/>
    </dgm:pt>
    <dgm:pt modelId="{DFDEDAB3-6F10-41C5-B432-6C759F972FAC}" type="pres">
      <dgm:prSet presAssocID="{9F286DF6-8F04-42DF-BE93-0DAE33A1AEF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B5CD7C-9FCB-4D6B-BC3F-8C1840F86CA8}" type="presOf" srcId="{50FEE148-D2C3-4109-8AD0-1EFF0481A918}" destId="{457E21D9-2E97-4E54-973A-ED654E4E1E64}" srcOrd="0" destOrd="0" presId="urn:microsoft.com/office/officeart/2005/8/layout/vList2"/>
    <dgm:cxn modelId="{41C58076-1F72-4BDC-83FE-76E098B41292}" type="presOf" srcId="{8B5E4A43-3995-41A1-BE8A-5CAB63EC69E5}" destId="{07AFF34C-1EC0-4BCF-8B44-BD7DC84BF0AE}" srcOrd="0" destOrd="0" presId="urn:microsoft.com/office/officeart/2005/8/layout/vList2"/>
    <dgm:cxn modelId="{8B7867F1-775B-4B4E-93C7-483FC422C114}" srcId="{50FEE148-D2C3-4109-8AD0-1EFF0481A918}" destId="{EA1F3933-DDEB-4A46-BAB3-9FFA83B74254}" srcOrd="1" destOrd="0" parTransId="{A13A3230-B63E-4304-B4AD-6DEEA176D7F5}" sibTransId="{E09989C1-72A3-4FE0-AECF-5EAF2C8BF759}"/>
    <dgm:cxn modelId="{1D242606-CF02-4A7F-99F2-29C5DDD887DE}" srcId="{50FEE148-D2C3-4109-8AD0-1EFF0481A918}" destId="{7911DE9D-D4E1-45D0-A20B-CC67F4E3A83B}" srcOrd="0" destOrd="0" parTransId="{EDAC8DFA-F3C2-404D-B7F1-17379643511F}" sibTransId="{B4A717D5-3ED5-4CFA-80B8-DF3BC74DB75D}"/>
    <dgm:cxn modelId="{2DD28CCA-35CC-4012-B778-4DBA000E442A}" type="presOf" srcId="{9F286DF6-8F04-42DF-BE93-0DAE33A1AEF2}" destId="{DFDEDAB3-6F10-41C5-B432-6C759F972FAC}" srcOrd="0" destOrd="0" presId="urn:microsoft.com/office/officeart/2005/8/layout/vList2"/>
    <dgm:cxn modelId="{6852F571-FD89-4D76-932E-F9DDF92E32DE}" srcId="{50FEE148-D2C3-4109-8AD0-1EFF0481A918}" destId="{8B5E4A43-3995-41A1-BE8A-5CAB63EC69E5}" srcOrd="2" destOrd="0" parTransId="{1E94A48E-4A90-4F84-8940-4D52BCB90FC6}" sibTransId="{E666EF2D-CDF5-4E28-A86C-BA07EB1115A1}"/>
    <dgm:cxn modelId="{78C2E9A4-59A6-44A8-8F1F-FF93911FF0E0}" type="presOf" srcId="{EA1F3933-DDEB-4A46-BAB3-9FFA83B74254}" destId="{3AB4CD0A-CF99-4DA6-93ED-063C571D67C5}" srcOrd="0" destOrd="0" presId="urn:microsoft.com/office/officeart/2005/8/layout/vList2"/>
    <dgm:cxn modelId="{D538CD1F-9D24-4139-8658-EB1071D5A5D6}" srcId="{50FEE148-D2C3-4109-8AD0-1EFF0481A918}" destId="{9F286DF6-8F04-42DF-BE93-0DAE33A1AEF2}" srcOrd="3" destOrd="0" parTransId="{0619F088-A95C-4CC2-AFB3-2F81BDD87558}" sibTransId="{CD6087F5-F17A-480C-8925-BC681F20B1A0}"/>
    <dgm:cxn modelId="{E2F43F60-A42E-488F-BD64-43F9FD6B3719}" type="presOf" srcId="{7911DE9D-D4E1-45D0-A20B-CC67F4E3A83B}" destId="{48140A1E-EE64-4802-9737-FEA23AEEF73E}" srcOrd="0" destOrd="0" presId="urn:microsoft.com/office/officeart/2005/8/layout/vList2"/>
    <dgm:cxn modelId="{CF7E3096-5D04-43E6-A0C4-3F15BC8CE94D}" type="presParOf" srcId="{457E21D9-2E97-4E54-973A-ED654E4E1E64}" destId="{48140A1E-EE64-4802-9737-FEA23AEEF73E}" srcOrd="0" destOrd="0" presId="urn:microsoft.com/office/officeart/2005/8/layout/vList2"/>
    <dgm:cxn modelId="{F42C9ABD-CFB7-46D1-A76D-96C2869BEBB8}" type="presParOf" srcId="{457E21D9-2E97-4E54-973A-ED654E4E1E64}" destId="{1C050210-F221-4BDD-88BE-CBDC8F0249B4}" srcOrd="1" destOrd="0" presId="urn:microsoft.com/office/officeart/2005/8/layout/vList2"/>
    <dgm:cxn modelId="{EB018BFF-7DD2-45BC-AF16-56CD52F824DD}" type="presParOf" srcId="{457E21D9-2E97-4E54-973A-ED654E4E1E64}" destId="{3AB4CD0A-CF99-4DA6-93ED-063C571D67C5}" srcOrd="2" destOrd="0" presId="urn:microsoft.com/office/officeart/2005/8/layout/vList2"/>
    <dgm:cxn modelId="{A5799B0C-0944-4A5A-AC08-0CFF5CF051A5}" type="presParOf" srcId="{457E21D9-2E97-4E54-973A-ED654E4E1E64}" destId="{B5AEAD9A-DE8A-4698-9BF2-84B96B54E766}" srcOrd="3" destOrd="0" presId="urn:microsoft.com/office/officeart/2005/8/layout/vList2"/>
    <dgm:cxn modelId="{F49F2419-2534-485F-A74F-18B07298D2F5}" type="presParOf" srcId="{457E21D9-2E97-4E54-973A-ED654E4E1E64}" destId="{07AFF34C-1EC0-4BCF-8B44-BD7DC84BF0AE}" srcOrd="4" destOrd="0" presId="urn:microsoft.com/office/officeart/2005/8/layout/vList2"/>
    <dgm:cxn modelId="{AE35A8AC-AFB2-4D2C-899D-9AC5698A1CBC}" type="presParOf" srcId="{457E21D9-2E97-4E54-973A-ED654E4E1E64}" destId="{03EB265B-9993-4EE0-97BF-80B026A5C6C3}" srcOrd="5" destOrd="0" presId="urn:microsoft.com/office/officeart/2005/8/layout/vList2"/>
    <dgm:cxn modelId="{49CC8892-2839-46C0-8E4A-BE425766BF0C}" type="presParOf" srcId="{457E21D9-2E97-4E54-973A-ED654E4E1E64}" destId="{DFDEDAB3-6F10-41C5-B432-6C759F972F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BDE7F7-B371-4F05-A8FC-496057DDE9A4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61B1F91-669A-44CC-B34D-23CA99C00C51}">
      <dgm:prSet/>
      <dgm:spPr/>
      <dgm:t>
        <a:bodyPr/>
        <a:lstStyle/>
        <a:p>
          <a:pPr rtl="0"/>
          <a:r>
            <a:rPr lang="en-US" b="1" smtClean="0"/>
            <a:t>Section A. The Professional Relationship</a:t>
          </a:r>
          <a:endParaRPr lang="en-US"/>
        </a:p>
      </dgm:t>
    </dgm:pt>
    <dgm:pt modelId="{A28CD0A7-36C9-47F8-AEAC-93CD5BEA95EC}" type="parTrans" cxnId="{B5ED4F79-CA30-425C-9216-A915B2679128}">
      <dgm:prSet/>
      <dgm:spPr/>
      <dgm:t>
        <a:bodyPr/>
        <a:lstStyle/>
        <a:p>
          <a:endParaRPr lang="en-US"/>
        </a:p>
      </dgm:t>
    </dgm:pt>
    <dgm:pt modelId="{52FBACA5-7EC6-4DC8-BB45-7B9EC75BA0C7}" type="sibTrans" cxnId="{B5ED4F79-CA30-425C-9216-A915B2679128}">
      <dgm:prSet/>
      <dgm:spPr/>
      <dgm:t>
        <a:bodyPr/>
        <a:lstStyle/>
        <a:p>
          <a:endParaRPr lang="en-US"/>
        </a:p>
      </dgm:t>
    </dgm:pt>
    <dgm:pt modelId="{D06FEF72-E6AE-4622-A119-862FE2FD1176}">
      <dgm:prSet/>
      <dgm:spPr/>
      <dgm:t>
        <a:bodyPr/>
        <a:lstStyle/>
        <a:p>
          <a:pPr rtl="0"/>
          <a:r>
            <a:rPr lang="en-US" b="1" smtClean="0"/>
            <a:t>Section B. Confidentiality, Privileged Communication, and Privacy</a:t>
          </a:r>
          <a:endParaRPr lang="en-US"/>
        </a:p>
      </dgm:t>
    </dgm:pt>
    <dgm:pt modelId="{AE883E25-5A86-48B9-9D75-38671A47C188}" type="parTrans" cxnId="{EE3CA325-F154-4F21-AEB7-5043CBCFB859}">
      <dgm:prSet/>
      <dgm:spPr/>
      <dgm:t>
        <a:bodyPr/>
        <a:lstStyle/>
        <a:p>
          <a:endParaRPr lang="en-US"/>
        </a:p>
      </dgm:t>
    </dgm:pt>
    <dgm:pt modelId="{DE9AE278-46F8-471A-A8F4-F04F14DC6DF2}" type="sibTrans" cxnId="{EE3CA325-F154-4F21-AEB7-5043CBCFB859}">
      <dgm:prSet/>
      <dgm:spPr/>
      <dgm:t>
        <a:bodyPr/>
        <a:lstStyle/>
        <a:p>
          <a:endParaRPr lang="en-US"/>
        </a:p>
      </dgm:t>
    </dgm:pt>
    <dgm:pt modelId="{972BC984-1233-461E-936C-497D894FA5B1}">
      <dgm:prSet/>
      <dgm:spPr/>
      <dgm:t>
        <a:bodyPr/>
        <a:lstStyle/>
        <a:p>
          <a:pPr rtl="0"/>
          <a:r>
            <a:rPr lang="en-US" b="1" smtClean="0"/>
            <a:t>Section C. Professional Responsibility</a:t>
          </a:r>
          <a:endParaRPr lang="en-US"/>
        </a:p>
      </dgm:t>
    </dgm:pt>
    <dgm:pt modelId="{C7F43C19-A090-48AE-88F8-055483ABFB6B}" type="parTrans" cxnId="{AF71BDC9-5463-41B2-AF07-6CB5229B470F}">
      <dgm:prSet/>
      <dgm:spPr/>
      <dgm:t>
        <a:bodyPr/>
        <a:lstStyle/>
        <a:p>
          <a:endParaRPr lang="en-US"/>
        </a:p>
      </dgm:t>
    </dgm:pt>
    <dgm:pt modelId="{32E3B403-3ABB-4C16-B941-3DA073171D0D}" type="sibTrans" cxnId="{AF71BDC9-5463-41B2-AF07-6CB5229B470F}">
      <dgm:prSet/>
      <dgm:spPr/>
      <dgm:t>
        <a:bodyPr/>
        <a:lstStyle/>
        <a:p>
          <a:endParaRPr lang="en-US"/>
        </a:p>
      </dgm:t>
    </dgm:pt>
    <dgm:pt modelId="{A226A835-7376-412E-8BE1-11A980B4E792}">
      <dgm:prSet/>
      <dgm:spPr/>
      <dgm:t>
        <a:bodyPr/>
        <a:lstStyle/>
        <a:p>
          <a:pPr rtl="0"/>
          <a:r>
            <a:rPr lang="en-US" b="1" smtClean="0"/>
            <a:t>Section D. Relationships with Other Professionals</a:t>
          </a:r>
          <a:endParaRPr lang="en-US"/>
        </a:p>
      </dgm:t>
    </dgm:pt>
    <dgm:pt modelId="{E877B99F-9B34-45D6-9038-193774E697C9}" type="parTrans" cxnId="{820D5458-0A1E-4192-B945-5816907DA149}">
      <dgm:prSet/>
      <dgm:spPr/>
      <dgm:t>
        <a:bodyPr/>
        <a:lstStyle/>
        <a:p>
          <a:endParaRPr lang="en-US"/>
        </a:p>
      </dgm:t>
    </dgm:pt>
    <dgm:pt modelId="{77EC3D83-79B9-4352-8770-6A1A97893449}" type="sibTrans" cxnId="{820D5458-0A1E-4192-B945-5816907DA149}">
      <dgm:prSet/>
      <dgm:spPr/>
      <dgm:t>
        <a:bodyPr/>
        <a:lstStyle/>
        <a:p>
          <a:endParaRPr lang="en-US"/>
        </a:p>
      </dgm:t>
    </dgm:pt>
    <dgm:pt modelId="{125DC1F8-F3A4-478F-9875-95710E5D23FF}" type="pres">
      <dgm:prSet presAssocID="{55BDE7F7-B371-4F05-A8FC-496057DDE9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6318E4-57D4-4DB6-9ADD-952AAEF1DB65}" type="pres">
      <dgm:prSet presAssocID="{261B1F91-669A-44CC-B34D-23CA99C00C5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4DD5C5-9B75-40BB-A3E8-E032CEF59C0E}" type="pres">
      <dgm:prSet presAssocID="{52FBACA5-7EC6-4DC8-BB45-7B9EC75BA0C7}" presName="spacer" presStyleCnt="0"/>
      <dgm:spPr/>
    </dgm:pt>
    <dgm:pt modelId="{5144D5F7-6E9A-4C78-BA34-02AB8093FF94}" type="pres">
      <dgm:prSet presAssocID="{D06FEF72-E6AE-4622-A119-862FE2FD117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415F82-F02A-4D59-91DD-66AF3D880A0B}" type="pres">
      <dgm:prSet presAssocID="{DE9AE278-46F8-471A-A8F4-F04F14DC6DF2}" presName="spacer" presStyleCnt="0"/>
      <dgm:spPr/>
    </dgm:pt>
    <dgm:pt modelId="{FD3AC8A4-F409-4696-9EA6-08A96CCD70D3}" type="pres">
      <dgm:prSet presAssocID="{972BC984-1233-461E-936C-497D894FA5B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C56C8-6256-4211-A7E8-2A1423D9AD2D}" type="pres">
      <dgm:prSet presAssocID="{32E3B403-3ABB-4C16-B941-3DA073171D0D}" presName="spacer" presStyleCnt="0"/>
      <dgm:spPr/>
    </dgm:pt>
    <dgm:pt modelId="{DAAEA74C-D22C-4D1C-B96B-D9940CADB41B}" type="pres">
      <dgm:prSet presAssocID="{A226A835-7376-412E-8BE1-11A980B4E79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3CA325-F154-4F21-AEB7-5043CBCFB859}" srcId="{55BDE7F7-B371-4F05-A8FC-496057DDE9A4}" destId="{D06FEF72-E6AE-4622-A119-862FE2FD1176}" srcOrd="1" destOrd="0" parTransId="{AE883E25-5A86-48B9-9D75-38671A47C188}" sibTransId="{DE9AE278-46F8-471A-A8F4-F04F14DC6DF2}"/>
    <dgm:cxn modelId="{6E21B0EB-D861-4492-8820-9CF579CC3CB9}" type="presOf" srcId="{55BDE7F7-B371-4F05-A8FC-496057DDE9A4}" destId="{125DC1F8-F3A4-478F-9875-95710E5D23FF}" srcOrd="0" destOrd="0" presId="urn:microsoft.com/office/officeart/2005/8/layout/vList2"/>
    <dgm:cxn modelId="{8F97F95E-9BC8-4C08-B7EF-CF19D7FB6D42}" type="presOf" srcId="{A226A835-7376-412E-8BE1-11A980B4E792}" destId="{DAAEA74C-D22C-4D1C-B96B-D9940CADB41B}" srcOrd="0" destOrd="0" presId="urn:microsoft.com/office/officeart/2005/8/layout/vList2"/>
    <dgm:cxn modelId="{8FCEB53E-40B2-4936-858F-19C83282A8A8}" type="presOf" srcId="{D06FEF72-E6AE-4622-A119-862FE2FD1176}" destId="{5144D5F7-6E9A-4C78-BA34-02AB8093FF94}" srcOrd="0" destOrd="0" presId="urn:microsoft.com/office/officeart/2005/8/layout/vList2"/>
    <dgm:cxn modelId="{820D5458-0A1E-4192-B945-5816907DA149}" srcId="{55BDE7F7-B371-4F05-A8FC-496057DDE9A4}" destId="{A226A835-7376-412E-8BE1-11A980B4E792}" srcOrd="3" destOrd="0" parTransId="{E877B99F-9B34-45D6-9038-193774E697C9}" sibTransId="{77EC3D83-79B9-4352-8770-6A1A97893449}"/>
    <dgm:cxn modelId="{AF71BDC9-5463-41B2-AF07-6CB5229B470F}" srcId="{55BDE7F7-B371-4F05-A8FC-496057DDE9A4}" destId="{972BC984-1233-461E-936C-497D894FA5B1}" srcOrd="2" destOrd="0" parTransId="{C7F43C19-A090-48AE-88F8-055483ABFB6B}" sibTransId="{32E3B403-3ABB-4C16-B941-3DA073171D0D}"/>
    <dgm:cxn modelId="{DF31CD17-0EA0-4ACE-8B06-B200B53402FB}" type="presOf" srcId="{972BC984-1233-461E-936C-497D894FA5B1}" destId="{FD3AC8A4-F409-4696-9EA6-08A96CCD70D3}" srcOrd="0" destOrd="0" presId="urn:microsoft.com/office/officeart/2005/8/layout/vList2"/>
    <dgm:cxn modelId="{B5ED4F79-CA30-425C-9216-A915B2679128}" srcId="{55BDE7F7-B371-4F05-A8FC-496057DDE9A4}" destId="{261B1F91-669A-44CC-B34D-23CA99C00C51}" srcOrd="0" destOrd="0" parTransId="{A28CD0A7-36C9-47F8-AEAC-93CD5BEA95EC}" sibTransId="{52FBACA5-7EC6-4DC8-BB45-7B9EC75BA0C7}"/>
    <dgm:cxn modelId="{8F0C672D-CA93-46EE-BA82-A4C590A5AA36}" type="presOf" srcId="{261B1F91-669A-44CC-B34D-23CA99C00C51}" destId="{E16318E4-57D4-4DB6-9ADD-952AAEF1DB65}" srcOrd="0" destOrd="0" presId="urn:microsoft.com/office/officeart/2005/8/layout/vList2"/>
    <dgm:cxn modelId="{E3E21BF0-B48E-4EC8-8C31-1887A9F38996}" type="presParOf" srcId="{125DC1F8-F3A4-478F-9875-95710E5D23FF}" destId="{E16318E4-57D4-4DB6-9ADD-952AAEF1DB65}" srcOrd="0" destOrd="0" presId="urn:microsoft.com/office/officeart/2005/8/layout/vList2"/>
    <dgm:cxn modelId="{BADFC29E-4431-4B9C-8EBF-69DF04922D7D}" type="presParOf" srcId="{125DC1F8-F3A4-478F-9875-95710E5D23FF}" destId="{934DD5C5-9B75-40BB-A3E8-E032CEF59C0E}" srcOrd="1" destOrd="0" presId="urn:microsoft.com/office/officeart/2005/8/layout/vList2"/>
    <dgm:cxn modelId="{8D29EDAF-F2CD-444E-9FEA-310DA886F511}" type="presParOf" srcId="{125DC1F8-F3A4-478F-9875-95710E5D23FF}" destId="{5144D5F7-6E9A-4C78-BA34-02AB8093FF94}" srcOrd="2" destOrd="0" presId="urn:microsoft.com/office/officeart/2005/8/layout/vList2"/>
    <dgm:cxn modelId="{B0D8844D-5B28-4C62-A3E9-926A629DC232}" type="presParOf" srcId="{125DC1F8-F3A4-478F-9875-95710E5D23FF}" destId="{A6415F82-F02A-4D59-91DD-66AF3D880A0B}" srcOrd="3" destOrd="0" presId="urn:microsoft.com/office/officeart/2005/8/layout/vList2"/>
    <dgm:cxn modelId="{68A51274-AF72-4611-B25C-53044DC8DCDD}" type="presParOf" srcId="{125DC1F8-F3A4-478F-9875-95710E5D23FF}" destId="{FD3AC8A4-F409-4696-9EA6-08A96CCD70D3}" srcOrd="4" destOrd="0" presId="urn:microsoft.com/office/officeart/2005/8/layout/vList2"/>
    <dgm:cxn modelId="{1E46F536-A301-47DA-BD30-8041BFB1B0DE}" type="presParOf" srcId="{125DC1F8-F3A4-478F-9875-95710E5D23FF}" destId="{6B8C56C8-6256-4211-A7E8-2A1423D9AD2D}" srcOrd="5" destOrd="0" presId="urn:microsoft.com/office/officeart/2005/8/layout/vList2"/>
    <dgm:cxn modelId="{224ADC3D-995D-4A7C-90ED-0A37101BD94A}" type="presParOf" srcId="{125DC1F8-F3A4-478F-9875-95710E5D23FF}" destId="{DAAEA74C-D22C-4D1C-B96B-D9940CADB41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E0AFCB-5EB3-4902-BC08-54344276B972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89BE4B9-3455-41EA-820C-7D94B6FFF095}">
      <dgm:prSet/>
      <dgm:spPr/>
      <dgm:t>
        <a:bodyPr/>
        <a:lstStyle/>
        <a:p>
          <a:pPr rtl="0"/>
          <a:r>
            <a:rPr lang="en-US" b="1" smtClean="0"/>
            <a:t>Section E. Evaluation, Assessment, and Interpretation</a:t>
          </a:r>
          <a:endParaRPr lang="en-US"/>
        </a:p>
      </dgm:t>
    </dgm:pt>
    <dgm:pt modelId="{72B612EF-9791-46CD-9B7E-F708190574E6}" type="parTrans" cxnId="{4C80FD4E-9048-4CBC-9972-11812F8F8885}">
      <dgm:prSet/>
      <dgm:spPr/>
      <dgm:t>
        <a:bodyPr/>
        <a:lstStyle/>
        <a:p>
          <a:endParaRPr lang="en-US"/>
        </a:p>
      </dgm:t>
    </dgm:pt>
    <dgm:pt modelId="{D33BBE9D-267A-4CE1-A439-8EFA72297A09}" type="sibTrans" cxnId="{4C80FD4E-9048-4CBC-9972-11812F8F8885}">
      <dgm:prSet/>
      <dgm:spPr/>
      <dgm:t>
        <a:bodyPr/>
        <a:lstStyle/>
        <a:p>
          <a:endParaRPr lang="en-US"/>
        </a:p>
      </dgm:t>
    </dgm:pt>
    <dgm:pt modelId="{09970857-FD18-4822-A8D9-871285AD71EE}">
      <dgm:prSet/>
      <dgm:spPr/>
      <dgm:t>
        <a:bodyPr/>
        <a:lstStyle/>
        <a:p>
          <a:pPr rtl="0"/>
          <a:r>
            <a:rPr lang="en-US" b="1" smtClean="0"/>
            <a:t>Section F Use of the Internet in Career Services</a:t>
          </a:r>
          <a:endParaRPr lang="en-US"/>
        </a:p>
      </dgm:t>
    </dgm:pt>
    <dgm:pt modelId="{698A19B0-C8C1-4A3B-B9B1-1293DA726282}" type="parTrans" cxnId="{8B149636-C6DF-4CC8-A751-B626A3B2BC6C}">
      <dgm:prSet/>
      <dgm:spPr/>
      <dgm:t>
        <a:bodyPr/>
        <a:lstStyle/>
        <a:p>
          <a:endParaRPr lang="en-US"/>
        </a:p>
      </dgm:t>
    </dgm:pt>
    <dgm:pt modelId="{22FB29A3-7D8F-408C-99B5-CFADF96FD569}" type="sibTrans" cxnId="{8B149636-C6DF-4CC8-A751-B626A3B2BC6C}">
      <dgm:prSet/>
      <dgm:spPr/>
      <dgm:t>
        <a:bodyPr/>
        <a:lstStyle/>
        <a:p>
          <a:endParaRPr lang="en-US"/>
        </a:p>
      </dgm:t>
    </dgm:pt>
    <dgm:pt modelId="{6568325C-E70C-4653-A26C-5B9399EFB779}">
      <dgm:prSet/>
      <dgm:spPr/>
      <dgm:t>
        <a:bodyPr/>
        <a:lstStyle/>
        <a:p>
          <a:pPr rtl="0"/>
          <a:r>
            <a:rPr lang="en-US" b="1" smtClean="0"/>
            <a:t>Section G. Supervision, Training, and Teaching</a:t>
          </a:r>
          <a:endParaRPr lang="en-US"/>
        </a:p>
      </dgm:t>
    </dgm:pt>
    <dgm:pt modelId="{B75CF480-1495-4E9D-A32A-0E5AA5C7D6C5}" type="parTrans" cxnId="{073C5B12-CE58-4B86-B061-A753A64E13FB}">
      <dgm:prSet/>
      <dgm:spPr/>
      <dgm:t>
        <a:bodyPr/>
        <a:lstStyle/>
        <a:p>
          <a:endParaRPr lang="en-US"/>
        </a:p>
      </dgm:t>
    </dgm:pt>
    <dgm:pt modelId="{6BE1AC9E-BE30-4D7D-B8D6-371955DC7CEB}" type="sibTrans" cxnId="{073C5B12-CE58-4B86-B061-A753A64E13FB}">
      <dgm:prSet/>
      <dgm:spPr/>
      <dgm:t>
        <a:bodyPr/>
        <a:lstStyle/>
        <a:p>
          <a:endParaRPr lang="en-US"/>
        </a:p>
      </dgm:t>
    </dgm:pt>
    <dgm:pt modelId="{C2A6DD5E-D55B-4D55-934E-71583AFC6B48}">
      <dgm:prSet/>
      <dgm:spPr/>
      <dgm:t>
        <a:bodyPr/>
        <a:lstStyle/>
        <a:p>
          <a:pPr rtl="0"/>
          <a:r>
            <a:rPr lang="en-US" b="1" smtClean="0"/>
            <a:t>Section H. Research and Publication</a:t>
          </a:r>
          <a:endParaRPr lang="en-US"/>
        </a:p>
      </dgm:t>
    </dgm:pt>
    <dgm:pt modelId="{7C2A6642-1CDD-4360-8AEA-C02999E5BE38}" type="parTrans" cxnId="{9ABEC500-EE18-40E2-B2E0-21EB542BF51C}">
      <dgm:prSet/>
      <dgm:spPr/>
      <dgm:t>
        <a:bodyPr/>
        <a:lstStyle/>
        <a:p>
          <a:endParaRPr lang="en-US"/>
        </a:p>
      </dgm:t>
    </dgm:pt>
    <dgm:pt modelId="{48798C74-B319-42C2-AFFF-5AC4415F370D}" type="sibTrans" cxnId="{9ABEC500-EE18-40E2-B2E0-21EB542BF51C}">
      <dgm:prSet/>
      <dgm:spPr/>
      <dgm:t>
        <a:bodyPr/>
        <a:lstStyle/>
        <a:p>
          <a:endParaRPr lang="en-US"/>
        </a:p>
      </dgm:t>
    </dgm:pt>
    <dgm:pt modelId="{EC59248C-C26B-4F48-B7BC-B9E3E07C2167}">
      <dgm:prSet/>
      <dgm:spPr/>
      <dgm:t>
        <a:bodyPr/>
        <a:lstStyle/>
        <a:p>
          <a:pPr rtl="0"/>
          <a:r>
            <a:rPr lang="en-US" b="1" smtClean="0"/>
            <a:t>Section I. Resolving Ethical Issues</a:t>
          </a:r>
          <a:endParaRPr lang="en-US"/>
        </a:p>
      </dgm:t>
    </dgm:pt>
    <dgm:pt modelId="{11BF3C39-2DA0-425F-AE7B-326D3B3C2355}" type="parTrans" cxnId="{092B12B0-C08B-455E-A945-1425FE7841DE}">
      <dgm:prSet/>
      <dgm:spPr/>
      <dgm:t>
        <a:bodyPr/>
        <a:lstStyle/>
        <a:p>
          <a:endParaRPr lang="en-US"/>
        </a:p>
      </dgm:t>
    </dgm:pt>
    <dgm:pt modelId="{6E0440E4-A6D3-454A-B55C-5018A7605BE7}" type="sibTrans" cxnId="{092B12B0-C08B-455E-A945-1425FE7841DE}">
      <dgm:prSet/>
      <dgm:spPr/>
      <dgm:t>
        <a:bodyPr/>
        <a:lstStyle/>
        <a:p>
          <a:endParaRPr lang="en-US"/>
        </a:p>
      </dgm:t>
    </dgm:pt>
    <dgm:pt modelId="{2E83D5A1-8ACF-458D-8796-8E983AFED032}" type="pres">
      <dgm:prSet presAssocID="{CDE0AFCB-5EB3-4902-BC08-54344276B9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59BEB3-BF5F-4A0A-8BF8-6D4883D4DF05}" type="pres">
      <dgm:prSet presAssocID="{E89BE4B9-3455-41EA-820C-7D94B6FFF09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6A730-41CD-4A3A-B9C0-4B3B9212A110}" type="pres">
      <dgm:prSet presAssocID="{D33BBE9D-267A-4CE1-A439-8EFA72297A09}" presName="spacer" presStyleCnt="0"/>
      <dgm:spPr/>
    </dgm:pt>
    <dgm:pt modelId="{E5DDA8CA-366C-4DF7-9998-20AFD82CE715}" type="pres">
      <dgm:prSet presAssocID="{09970857-FD18-4822-A8D9-871285AD71E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08B34-71CF-480A-BA91-C47C8E2ACE92}" type="pres">
      <dgm:prSet presAssocID="{22FB29A3-7D8F-408C-99B5-CFADF96FD569}" presName="spacer" presStyleCnt="0"/>
      <dgm:spPr/>
    </dgm:pt>
    <dgm:pt modelId="{BB26A975-24F4-4D78-9EF1-BD995D5E0231}" type="pres">
      <dgm:prSet presAssocID="{6568325C-E70C-4653-A26C-5B9399EFB77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99D77-3E47-47DF-8FB1-0C2F6E039627}" type="pres">
      <dgm:prSet presAssocID="{6BE1AC9E-BE30-4D7D-B8D6-371955DC7CEB}" presName="spacer" presStyleCnt="0"/>
      <dgm:spPr/>
    </dgm:pt>
    <dgm:pt modelId="{D6FEA60D-28DC-4563-BFD9-F27981C88768}" type="pres">
      <dgm:prSet presAssocID="{C2A6DD5E-D55B-4D55-934E-71583AFC6B4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A3611-75B8-4DA7-A22E-6FE3D0724D4D}" type="pres">
      <dgm:prSet presAssocID="{48798C74-B319-42C2-AFFF-5AC4415F370D}" presName="spacer" presStyleCnt="0"/>
      <dgm:spPr/>
    </dgm:pt>
    <dgm:pt modelId="{E5736571-72EB-43E5-B8A5-103FC0CB511D}" type="pres">
      <dgm:prSet presAssocID="{EC59248C-C26B-4F48-B7BC-B9E3E07C216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E7B984-C326-4BB7-AD35-431DFA624565}" type="presOf" srcId="{6568325C-E70C-4653-A26C-5B9399EFB779}" destId="{BB26A975-24F4-4D78-9EF1-BD995D5E0231}" srcOrd="0" destOrd="0" presId="urn:microsoft.com/office/officeart/2005/8/layout/vList2"/>
    <dgm:cxn modelId="{092B12B0-C08B-455E-A945-1425FE7841DE}" srcId="{CDE0AFCB-5EB3-4902-BC08-54344276B972}" destId="{EC59248C-C26B-4F48-B7BC-B9E3E07C2167}" srcOrd="4" destOrd="0" parTransId="{11BF3C39-2DA0-425F-AE7B-326D3B3C2355}" sibTransId="{6E0440E4-A6D3-454A-B55C-5018A7605BE7}"/>
    <dgm:cxn modelId="{8B149636-C6DF-4CC8-A751-B626A3B2BC6C}" srcId="{CDE0AFCB-5EB3-4902-BC08-54344276B972}" destId="{09970857-FD18-4822-A8D9-871285AD71EE}" srcOrd="1" destOrd="0" parTransId="{698A19B0-C8C1-4A3B-B9B1-1293DA726282}" sibTransId="{22FB29A3-7D8F-408C-99B5-CFADF96FD569}"/>
    <dgm:cxn modelId="{291A821A-042D-44A4-A7C6-962A11638015}" type="presOf" srcId="{E89BE4B9-3455-41EA-820C-7D94B6FFF095}" destId="{6059BEB3-BF5F-4A0A-8BF8-6D4883D4DF05}" srcOrd="0" destOrd="0" presId="urn:microsoft.com/office/officeart/2005/8/layout/vList2"/>
    <dgm:cxn modelId="{073C5B12-CE58-4B86-B061-A753A64E13FB}" srcId="{CDE0AFCB-5EB3-4902-BC08-54344276B972}" destId="{6568325C-E70C-4653-A26C-5B9399EFB779}" srcOrd="2" destOrd="0" parTransId="{B75CF480-1495-4E9D-A32A-0E5AA5C7D6C5}" sibTransId="{6BE1AC9E-BE30-4D7D-B8D6-371955DC7CEB}"/>
    <dgm:cxn modelId="{0F5BB01B-F00E-4BCC-AB5C-7045050D0526}" type="presOf" srcId="{EC59248C-C26B-4F48-B7BC-B9E3E07C2167}" destId="{E5736571-72EB-43E5-B8A5-103FC0CB511D}" srcOrd="0" destOrd="0" presId="urn:microsoft.com/office/officeart/2005/8/layout/vList2"/>
    <dgm:cxn modelId="{F2CDC7BA-A5BA-45B9-9035-3D2A059825ED}" type="presOf" srcId="{CDE0AFCB-5EB3-4902-BC08-54344276B972}" destId="{2E83D5A1-8ACF-458D-8796-8E983AFED032}" srcOrd="0" destOrd="0" presId="urn:microsoft.com/office/officeart/2005/8/layout/vList2"/>
    <dgm:cxn modelId="{DEF4D3A4-DB11-4B5F-B3BF-7AFCD443F204}" type="presOf" srcId="{C2A6DD5E-D55B-4D55-934E-71583AFC6B48}" destId="{D6FEA60D-28DC-4563-BFD9-F27981C88768}" srcOrd="0" destOrd="0" presId="urn:microsoft.com/office/officeart/2005/8/layout/vList2"/>
    <dgm:cxn modelId="{9ABEC500-EE18-40E2-B2E0-21EB542BF51C}" srcId="{CDE0AFCB-5EB3-4902-BC08-54344276B972}" destId="{C2A6DD5E-D55B-4D55-934E-71583AFC6B48}" srcOrd="3" destOrd="0" parTransId="{7C2A6642-1CDD-4360-8AEA-C02999E5BE38}" sibTransId="{48798C74-B319-42C2-AFFF-5AC4415F370D}"/>
    <dgm:cxn modelId="{4C80FD4E-9048-4CBC-9972-11812F8F8885}" srcId="{CDE0AFCB-5EB3-4902-BC08-54344276B972}" destId="{E89BE4B9-3455-41EA-820C-7D94B6FFF095}" srcOrd="0" destOrd="0" parTransId="{72B612EF-9791-46CD-9B7E-F708190574E6}" sibTransId="{D33BBE9D-267A-4CE1-A439-8EFA72297A09}"/>
    <dgm:cxn modelId="{E02EF015-B376-4AC6-99EE-E30F765B6B43}" type="presOf" srcId="{09970857-FD18-4822-A8D9-871285AD71EE}" destId="{E5DDA8CA-366C-4DF7-9998-20AFD82CE715}" srcOrd="0" destOrd="0" presId="urn:microsoft.com/office/officeart/2005/8/layout/vList2"/>
    <dgm:cxn modelId="{56ECCD6D-B34A-4C43-8DFE-1BFB47878FF8}" type="presParOf" srcId="{2E83D5A1-8ACF-458D-8796-8E983AFED032}" destId="{6059BEB3-BF5F-4A0A-8BF8-6D4883D4DF05}" srcOrd="0" destOrd="0" presId="urn:microsoft.com/office/officeart/2005/8/layout/vList2"/>
    <dgm:cxn modelId="{4E7B74A1-1628-46CD-A07A-EF5B8191B83F}" type="presParOf" srcId="{2E83D5A1-8ACF-458D-8796-8E983AFED032}" destId="{4256A730-41CD-4A3A-B9C0-4B3B9212A110}" srcOrd="1" destOrd="0" presId="urn:microsoft.com/office/officeart/2005/8/layout/vList2"/>
    <dgm:cxn modelId="{1293D520-B87A-44E5-962F-FBFD4390F22A}" type="presParOf" srcId="{2E83D5A1-8ACF-458D-8796-8E983AFED032}" destId="{E5DDA8CA-366C-4DF7-9998-20AFD82CE715}" srcOrd="2" destOrd="0" presId="urn:microsoft.com/office/officeart/2005/8/layout/vList2"/>
    <dgm:cxn modelId="{A13B78F0-6A60-41DC-B745-B3AA2E3F5A76}" type="presParOf" srcId="{2E83D5A1-8ACF-458D-8796-8E983AFED032}" destId="{E5708B34-71CF-480A-BA91-C47C8E2ACE92}" srcOrd="3" destOrd="0" presId="urn:microsoft.com/office/officeart/2005/8/layout/vList2"/>
    <dgm:cxn modelId="{28BB33A9-3B3D-4048-B816-318B9DD621E5}" type="presParOf" srcId="{2E83D5A1-8ACF-458D-8796-8E983AFED032}" destId="{BB26A975-24F4-4D78-9EF1-BD995D5E0231}" srcOrd="4" destOrd="0" presId="urn:microsoft.com/office/officeart/2005/8/layout/vList2"/>
    <dgm:cxn modelId="{1631A714-CA79-48BE-8389-1A320FA1682F}" type="presParOf" srcId="{2E83D5A1-8ACF-458D-8796-8E983AFED032}" destId="{2FE99D77-3E47-47DF-8FB1-0C2F6E039627}" srcOrd="5" destOrd="0" presId="urn:microsoft.com/office/officeart/2005/8/layout/vList2"/>
    <dgm:cxn modelId="{0A6F8243-9F03-4356-8892-BA7EE650D52B}" type="presParOf" srcId="{2E83D5A1-8ACF-458D-8796-8E983AFED032}" destId="{D6FEA60D-28DC-4563-BFD9-F27981C88768}" srcOrd="6" destOrd="0" presId="urn:microsoft.com/office/officeart/2005/8/layout/vList2"/>
    <dgm:cxn modelId="{E51C18B3-F673-4EB1-8FC8-89E4880DDDFC}" type="presParOf" srcId="{2E83D5A1-8ACF-458D-8796-8E983AFED032}" destId="{82BA3611-75B8-4DA7-A22E-6FE3D0724D4D}" srcOrd="7" destOrd="0" presId="urn:microsoft.com/office/officeart/2005/8/layout/vList2"/>
    <dgm:cxn modelId="{2D091139-CFC3-44B3-9E45-9B7B08C3F05B}" type="presParOf" srcId="{2E83D5A1-8ACF-458D-8796-8E983AFED032}" destId="{E5736571-72EB-43E5-B8A5-103FC0CB511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fld id="{D61AD7EE-9D24-4DB1-BAD4-B140414453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60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355A9-2B2D-43F0-BB4F-B2D0CBC70327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76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AD7EE-9D24-4DB1-BAD4-B1404144539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02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71E11-FBD1-4C8D-94F1-E401C37F33FF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349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5E33A-7C8E-4B5B-A0DC-AFEBF4E0F3F0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92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11A2C-B220-42D8-86F8-DF511417BD4B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942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07CD8-6130-44FB-9C42-F154662C663A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26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A71E6-95B4-4B6F-8FB2-7860FA34B73F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15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03D19-A007-4D94-B422-0B98FC1534A6}" type="slidenum">
              <a:rPr lang="en-US"/>
              <a:pPr/>
              <a:t>11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46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58F76-3CF2-4E5C-B163-20C060FAD9CF}" type="slidenum">
              <a:rPr lang="en-US"/>
              <a:pPr/>
              <a:t>13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74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CFFE6-5C15-41AA-8B91-9C6D4ED08C91}" type="slidenum">
              <a:rPr lang="en-US"/>
              <a:pPr/>
              <a:t>14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31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61BF-50B9-465C-BFFD-33B3BF993F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9708-C5FA-4C5B-9FA0-886053135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DD0C4-B702-4169-8DA3-8456A2760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676400"/>
            <a:ext cx="7543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92B3B2-388B-4B56-9BD1-5BD098ADCB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87001-1EFF-4035-9437-6B769CDEB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F5E3-57BF-48BE-B83F-A9FD830EB6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43F5-0FEA-4DA3-9099-46A65F116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03D1-8A1D-4EDB-9F67-19BED087F7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EA08-16E0-4FC8-A223-7ADD3FD7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F246-5FEB-4887-B3EF-347102CE4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E7CD-4367-446B-9776-2232A65EC0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936B5-A18C-45BD-988E-BC8F445E135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3050-43DF-4D0C-8CBD-35C7D3708E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295400"/>
            <a:ext cx="7391400" cy="1981200"/>
          </a:xfrm>
        </p:spPr>
        <p:txBody>
          <a:bodyPr/>
          <a:lstStyle/>
          <a:p>
            <a:pPr algn="l" eaLnBrk="1" hangingPunct="1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90600" y="1752600"/>
            <a:ext cx="6875463" cy="192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US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en-US" sz="4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Ethics and the Career </a:t>
            </a:r>
            <a:r>
              <a:rPr lang="en-US" sz="4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 Provider</a:t>
            </a:r>
            <a:endParaRPr lang="en-US" sz="44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9394" name="Picture 2" descr="C:\Users\Shirley\Desktop\Revisions to PPTs\new NCDA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437115"/>
            <a:ext cx="4970463" cy="78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Boundaries Analysis in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Ethical Decision-Making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When examining the issues involved in </a:t>
            </a:r>
            <a:r>
              <a:rPr lang="en-US" sz="2000" b="1" dirty="0" smtClean="0"/>
              <a:t>ethical decision-making</a:t>
            </a:r>
            <a:r>
              <a:rPr lang="en-US" sz="2000" b="1" dirty="0"/>
              <a:t>, it can often be helpful </a:t>
            </a:r>
            <a:r>
              <a:rPr lang="en-US" sz="2000" b="1" dirty="0" smtClean="0"/>
              <a:t>to examine </a:t>
            </a:r>
            <a:r>
              <a:rPr lang="en-US" sz="2000" b="1" dirty="0"/>
              <a:t>the roles and duties you are </a:t>
            </a:r>
            <a:r>
              <a:rPr lang="en-US" sz="2000" b="1" dirty="0" smtClean="0"/>
              <a:t>expected to </a:t>
            </a:r>
            <a:r>
              <a:rPr lang="en-US" sz="2000" b="1" dirty="0"/>
              <a:t>perform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Three levels: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Activities </a:t>
            </a:r>
            <a:r>
              <a:rPr lang="en-US" sz="1800" b="1" dirty="0"/>
              <a:t>are Clearly </a:t>
            </a:r>
            <a:r>
              <a:rPr lang="en-US" sz="1800" b="1" dirty="0" smtClean="0"/>
              <a:t>Within Your Role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Activities </a:t>
            </a:r>
            <a:r>
              <a:rPr lang="en-US" sz="1800" b="1" dirty="0"/>
              <a:t>are Clearly </a:t>
            </a:r>
            <a:r>
              <a:rPr lang="en-US" sz="1800" b="1" dirty="0" smtClean="0"/>
              <a:t>Outside of </a:t>
            </a:r>
            <a:r>
              <a:rPr lang="en-US" sz="1800" b="1" dirty="0"/>
              <a:t>Your </a:t>
            </a:r>
            <a:r>
              <a:rPr lang="en-US" sz="1800" b="1" dirty="0" smtClean="0"/>
              <a:t>Role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You </a:t>
            </a:r>
            <a:r>
              <a:rPr lang="en-US" sz="1800" b="1" dirty="0"/>
              <a:t>are Unsure if </a:t>
            </a:r>
            <a:r>
              <a:rPr lang="en-US" sz="1800" b="1" dirty="0" smtClean="0"/>
              <a:t>Activities are </a:t>
            </a:r>
            <a:r>
              <a:rPr lang="en-US" sz="1800" b="1" dirty="0"/>
              <a:t>Within Your Role</a:t>
            </a:r>
          </a:p>
        </p:txBody>
      </p:sp>
    </p:spTree>
    <p:extLst>
      <p:ext uri="{BB962C8B-B14F-4D97-AF65-F5344CB8AC3E}">
        <p14:creationId xmlns:p14="http://schemas.microsoft.com/office/powerpoint/2010/main" val="17535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125113" cy="19050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Boundaries Chart</a:t>
            </a:r>
            <a:b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/>
              <a:t>This table, referred </a:t>
            </a:r>
            <a:r>
              <a:rPr lang="en-US" sz="2000" dirty="0"/>
              <a:t>to as the Role Boundaries Analysis</a:t>
            </a:r>
            <a:br>
              <a:rPr lang="en-US" sz="2000" dirty="0"/>
            </a:br>
            <a:r>
              <a:rPr lang="en-US" sz="2000" dirty="0" smtClean="0"/>
              <a:t>chart, </a:t>
            </a:r>
            <a:r>
              <a:rPr lang="en-US" sz="2000" dirty="0"/>
              <a:t>can help </a:t>
            </a:r>
            <a:r>
              <a:rPr lang="en-US" sz="2000" dirty="0" smtClean="0"/>
              <a:t>you to </a:t>
            </a:r>
            <a:r>
              <a:rPr lang="en-US" sz="2000" dirty="0"/>
              <a:t>define what is within your scope of practice</a:t>
            </a:r>
            <a:r>
              <a:rPr lang="en-US" sz="2000" dirty="0" smtClean="0"/>
              <a:t>, and </a:t>
            </a:r>
            <a:r>
              <a:rPr lang="en-US" sz="2000" dirty="0"/>
              <a:t>what is not.</a:t>
            </a:r>
            <a:endParaRPr lang="en-US" sz="2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632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227822"/>
              </p:ext>
            </p:extLst>
          </p:nvPr>
        </p:nvGraphicFramePr>
        <p:xfrm>
          <a:off x="838200" y="2590800"/>
          <a:ext cx="69850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Document" r:id="rId5" imgW="2538338" imgH="1861822" progId="Word.Document.8">
                  <p:embed/>
                </p:oleObj>
              </mc:Choice>
              <mc:Fallback>
                <p:oleObj name="Document" r:id="rId5" imgW="2538338" imgH="1861822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90800"/>
                        <a:ext cx="6985000" cy="3505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Boundary Analysis Chart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95930836"/>
              </p:ext>
            </p:extLst>
          </p:nvPr>
        </p:nvGraphicFramePr>
        <p:xfrm>
          <a:off x="685800" y="1676400"/>
          <a:ext cx="7696200" cy="3934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12061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Know How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Don’t Know</a:t>
                      </a:r>
                      <a:r>
                        <a:rPr lang="en-US" sz="2200" baseline="0" dirty="0" smtClean="0"/>
                        <a:t> How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Not Sure</a:t>
                      </a:r>
                      <a:endParaRPr lang="en-US" sz="2200" dirty="0"/>
                    </a:p>
                  </a:txBody>
                  <a:tcPr/>
                </a:tc>
              </a:tr>
              <a:tr h="698819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Within Role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008000"/>
                          </a:solidFill>
                        </a:rPr>
                        <a:t>Proceed</a:t>
                      </a:r>
                      <a:endParaRPr lang="en-US" sz="22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Learn How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Consult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06181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Outside Role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Consult and/or Refer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Refer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Refer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8819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Not Sure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Consult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Consult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rgbClr val="FF0000"/>
                          </a:solidFill>
                        </a:rPr>
                        <a:t>Consult</a:t>
                      </a:r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51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Seeking Consultation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009443" y="1807361"/>
            <a:ext cx="7125112" cy="3755239"/>
          </a:xfrm>
        </p:spPr>
        <p:txBody>
          <a:bodyPr>
            <a:normAutofit fontScale="70000" lnSpcReduction="20000"/>
          </a:bodyPr>
          <a:lstStyle/>
          <a:p>
            <a:pPr eaLnBrk="1" hangingPunct="1"/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/>
              <a:t>The Code </a:t>
            </a:r>
            <a:r>
              <a:rPr lang="en-US" sz="3200" b="1" dirty="0" smtClean="0"/>
              <a:t>of Ethics encourages </a:t>
            </a:r>
            <a:r>
              <a:rPr lang="en-US" sz="3200" b="1" dirty="0"/>
              <a:t>supervision </a:t>
            </a:r>
            <a:r>
              <a:rPr lang="en-US" sz="3200" b="1" dirty="0" smtClean="0"/>
              <a:t>and consultation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/>
              <a:t>In other words, when you aren’t sure </a:t>
            </a:r>
            <a:r>
              <a:rPr lang="en-US" sz="3200" b="1" dirty="0" smtClean="0"/>
              <a:t>about something</a:t>
            </a:r>
            <a:r>
              <a:rPr lang="en-US" sz="3200" b="1" dirty="0"/>
              <a:t>, ask for help. Seek guidance </a:t>
            </a:r>
            <a:r>
              <a:rPr lang="en-US" sz="3200" b="1" dirty="0" smtClean="0"/>
              <a:t>and supervision.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 smtClean="0"/>
              <a:t>The process of asking for and receiving feedback or assistance with decisions related to working with a given client or group of clients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9248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Situations that Call for Consultation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009443" y="1807361"/>
            <a:ext cx="7125112" cy="3221839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Violating an ethical standard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Using tools or techniques that are outside your training</a:t>
            </a:r>
          </a:p>
          <a:p>
            <a:pPr eaLnBrk="1" hangingPunct="1">
              <a:buSzPct val="80000"/>
              <a:buFont typeface="Wingdings" panose="05000000000000000000" pitchFamily="2" charset="2"/>
              <a:buChar char="v"/>
            </a:pPr>
            <a:r>
              <a:rPr lang="en-US" sz="2400" b="1" dirty="0" smtClean="0"/>
              <a:t>Providing services that are outside agency mission or your job 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125113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Experiencing Supervision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029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Y</a:t>
            </a:r>
            <a:r>
              <a:rPr lang="en-US" sz="2000" b="1" dirty="0" smtClean="0"/>
              <a:t>ou </a:t>
            </a:r>
            <a:r>
              <a:rPr lang="en-US" sz="2000" b="1" dirty="0"/>
              <a:t>can meet with </a:t>
            </a:r>
            <a:r>
              <a:rPr lang="en-US" sz="2000" b="1" dirty="0" smtClean="0"/>
              <a:t>your supervisor </a:t>
            </a:r>
            <a:r>
              <a:rPr lang="en-US" sz="2000" b="1" dirty="0"/>
              <a:t>or an external </a:t>
            </a:r>
            <a:r>
              <a:rPr lang="en-US" sz="2000" b="1" dirty="0" smtClean="0"/>
              <a:t>consultant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Y</a:t>
            </a:r>
            <a:r>
              <a:rPr lang="en-US" sz="2000" b="1" dirty="0" smtClean="0"/>
              <a:t>ou </a:t>
            </a:r>
            <a:r>
              <a:rPr lang="en-US" sz="2000" b="1" dirty="0"/>
              <a:t>might </a:t>
            </a:r>
            <a:r>
              <a:rPr lang="en-US" sz="2000" b="1" dirty="0" smtClean="0"/>
              <a:t>spend this </a:t>
            </a:r>
            <a:r>
              <a:rPr lang="en-US" sz="2000" b="1" dirty="0"/>
              <a:t>time discussing difficult client cases</a:t>
            </a:r>
            <a:r>
              <a:rPr lang="en-US" sz="2000" b="1" dirty="0" smtClean="0"/>
              <a:t>, refining </a:t>
            </a:r>
            <a:r>
              <a:rPr lang="en-US" sz="2000" b="1" dirty="0"/>
              <a:t>key skills, or learning about </a:t>
            </a:r>
            <a:r>
              <a:rPr lang="en-US" sz="2000" b="1" dirty="0" smtClean="0"/>
              <a:t>client resources </a:t>
            </a:r>
            <a:r>
              <a:rPr lang="en-US" sz="2000" b="1" dirty="0"/>
              <a:t>in your community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It is important to develop an open </a:t>
            </a:r>
            <a:r>
              <a:rPr lang="en-US" sz="2000" b="1" dirty="0" smtClean="0"/>
              <a:t>and comfortable </a:t>
            </a:r>
            <a:r>
              <a:rPr lang="en-US" sz="2000" b="1" dirty="0"/>
              <a:t>working relationship </a:t>
            </a:r>
            <a:r>
              <a:rPr lang="en-US" sz="2000" b="1" dirty="0" smtClean="0"/>
              <a:t>with your supervisor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Be honest with yourself and with </a:t>
            </a:r>
            <a:r>
              <a:rPr lang="en-US" sz="2000" b="1" dirty="0" smtClean="0"/>
              <a:t>your supervisor </a:t>
            </a:r>
            <a:r>
              <a:rPr lang="en-US" sz="2000" b="1" dirty="0"/>
              <a:t>about what you need to </a:t>
            </a:r>
            <a:r>
              <a:rPr lang="en-US" sz="2000" b="1" dirty="0" smtClean="0"/>
              <a:t>work on</a:t>
            </a:r>
            <a:r>
              <a:rPr lang="en-US" sz="2000" b="1" dirty="0"/>
              <a:t>, including talking about the </a:t>
            </a:r>
            <a:r>
              <a:rPr lang="en-US" sz="2000" b="1" dirty="0" smtClean="0"/>
              <a:t>mistakes you </a:t>
            </a:r>
            <a:r>
              <a:rPr lang="en-US" sz="2000" b="1" dirty="0"/>
              <a:t>may </a:t>
            </a:r>
            <a:r>
              <a:rPr lang="en-US" sz="2000" b="1" dirty="0" smtClean="0"/>
              <a:t>make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By bringing </a:t>
            </a:r>
            <a:r>
              <a:rPr lang="en-US" sz="2000" b="1" dirty="0" smtClean="0"/>
              <a:t>your best </a:t>
            </a:r>
            <a:r>
              <a:rPr lang="en-US" sz="2000" b="1" dirty="0"/>
              <a:t>efforts to </a:t>
            </a:r>
            <a:r>
              <a:rPr lang="en-US" sz="2000" b="1" dirty="0" smtClean="0"/>
              <a:t>supervision you </a:t>
            </a:r>
            <a:r>
              <a:rPr lang="en-US" sz="2000" b="1" dirty="0"/>
              <a:t>will make the most of </a:t>
            </a:r>
            <a:r>
              <a:rPr lang="en-US" sz="2000" b="1" dirty="0" smtClean="0"/>
              <a:t>this important </a:t>
            </a:r>
            <a:r>
              <a:rPr lang="en-US" sz="2000" b="1" dirty="0"/>
              <a:t>professional relationship.</a:t>
            </a:r>
          </a:p>
        </p:txBody>
      </p:sp>
    </p:spTree>
    <p:extLst>
      <p:ext uri="{BB962C8B-B14F-4D97-AF65-F5344CB8AC3E}">
        <p14:creationId xmlns:p14="http://schemas.microsoft.com/office/powerpoint/2010/main" val="251564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Dealing with an Unethical Supervisor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524955" cy="42886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Before “reporting” your supervisor, you </a:t>
            </a:r>
            <a:r>
              <a:rPr lang="en-US" sz="2000" b="1" dirty="0" smtClean="0"/>
              <a:t>should </a:t>
            </a:r>
            <a:r>
              <a:rPr lang="en-US" sz="2000" b="1" dirty="0"/>
              <a:t>first inform her or him of your </a:t>
            </a:r>
            <a:r>
              <a:rPr lang="en-US" sz="2000" b="1" dirty="0" smtClean="0"/>
              <a:t>concerns.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If </a:t>
            </a:r>
            <a:r>
              <a:rPr lang="en-US" sz="2000" b="1" dirty="0"/>
              <a:t>nothing changes, you are encouraged </a:t>
            </a:r>
            <a:r>
              <a:rPr lang="en-US" sz="2000" b="1" dirty="0" smtClean="0"/>
              <a:t>to seek </a:t>
            </a:r>
            <a:r>
              <a:rPr lang="en-US" sz="2000" b="1" dirty="0"/>
              <a:t>additional guidance on how to proceed.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Remember to document everything, </a:t>
            </a:r>
            <a:r>
              <a:rPr lang="en-US" sz="2000" b="1" dirty="0" smtClean="0"/>
              <a:t>including the </a:t>
            </a:r>
            <a:r>
              <a:rPr lang="en-US" sz="2000" b="1" dirty="0"/>
              <a:t>steps you have taken to try to resolve </a:t>
            </a:r>
            <a:r>
              <a:rPr lang="en-US" sz="2000" b="1" dirty="0" smtClean="0"/>
              <a:t>your concerns</a:t>
            </a:r>
            <a:r>
              <a:rPr lang="en-US" sz="2000" b="1" dirty="0"/>
              <a:t>. </a:t>
            </a:r>
            <a:r>
              <a:rPr lang="en-US" sz="2000" b="1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Review </a:t>
            </a:r>
            <a:r>
              <a:rPr lang="en-US" sz="2000" b="1" dirty="0"/>
              <a:t>your </a:t>
            </a:r>
            <a:r>
              <a:rPr lang="en-US" sz="2000" b="1" dirty="0" smtClean="0"/>
              <a:t>organization’s hierarchy </a:t>
            </a:r>
            <a:r>
              <a:rPr lang="en-US" sz="2000" b="1" dirty="0"/>
              <a:t>to determine your supervisor’s </a:t>
            </a:r>
            <a:r>
              <a:rPr lang="en-US" sz="2000" b="1" dirty="0" smtClean="0"/>
              <a:t>boss and </a:t>
            </a:r>
            <a:r>
              <a:rPr lang="en-US" sz="2000" b="1" dirty="0"/>
              <a:t>whether or not your organization has </a:t>
            </a:r>
            <a:r>
              <a:rPr lang="en-US" sz="2000" b="1" dirty="0" smtClean="0"/>
              <a:t>a support </a:t>
            </a:r>
            <a:r>
              <a:rPr lang="en-US" sz="2000" b="1" dirty="0"/>
              <a:t>office dedicated to such </a:t>
            </a:r>
            <a:r>
              <a:rPr lang="en-US" sz="2000" b="1" dirty="0" smtClean="0"/>
              <a:t>matters.</a:t>
            </a:r>
          </a:p>
        </p:txBody>
      </p:sp>
    </p:spTree>
    <p:extLst>
      <p:ext uri="{BB962C8B-B14F-4D97-AF65-F5344CB8AC3E}">
        <p14:creationId xmlns:p14="http://schemas.microsoft.com/office/powerpoint/2010/main" val="19643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277513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072329"/>
              </p:ext>
            </p:extLst>
          </p:nvPr>
        </p:nvGraphicFramePr>
        <p:xfrm>
          <a:off x="990600" y="1828800"/>
          <a:ext cx="7467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506113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875765"/>
              </p:ext>
            </p:extLst>
          </p:nvPr>
        </p:nvGraphicFramePr>
        <p:xfrm>
          <a:off x="838200" y="1676400"/>
          <a:ext cx="7467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2447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Reasons for a Code of Ethics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924800" cy="4876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E</a:t>
            </a:r>
            <a:r>
              <a:rPr lang="en-US" sz="2400" b="1" dirty="0" smtClean="0"/>
              <a:t>nables </a:t>
            </a:r>
            <a:r>
              <a:rPr lang="en-US" sz="2400" b="1" dirty="0"/>
              <a:t>NCDA to clarify </a:t>
            </a:r>
            <a:r>
              <a:rPr lang="en-US" sz="2400" b="1" dirty="0" smtClean="0"/>
              <a:t>the </a:t>
            </a:r>
            <a:r>
              <a:rPr lang="en-US" sz="2400" b="1" dirty="0"/>
              <a:t>nature </a:t>
            </a:r>
            <a:r>
              <a:rPr lang="en-US" sz="2400" b="1" dirty="0" smtClean="0"/>
              <a:t>of ethical </a:t>
            </a:r>
            <a:r>
              <a:rPr lang="en-US" sz="2400" b="1" dirty="0"/>
              <a:t>responsibilities held in common </a:t>
            </a:r>
            <a:r>
              <a:rPr lang="en-US" sz="2400" b="1" dirty="0" smtClean="0"/>
              <a:t>by its </a:t>
            </a:r>
            <a:r>
              <a:rPr lang="en-US" sz="2400" b="1" dirty="0"/>
              <a:t>members.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Helps </a:t>
            </a:r>
            <a:r>
              <a:rPr lang="en-US" sz="2400" b="1" dirty="0"/>
              <a:t>support the mission </a:t>
            </a:r>
            <a:r>
              <a:rPr lang="en-US" sz="2400" b="1" dirty="0" smtClean="0"/>
              <a:t>of NCDA</a:t>
            </a:r>
            <a:r>
              <a:rPr lang="en-US" sz="2400" b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Establishes </a:t>
            </a:r>
            <a:r>
              <a:rPr lang="en-US" sz="2400" b="1" dirty="0"/>
              <a:t>principles </a:t>
            </a:r>
            <a:r>
              <a:rPr lang="en-US" sz="2400" b="1" dirty="0" smtClean="0"/>
              <a:t>that define </a:t>
            </a:r>
            <a:r>
              <a:rPr lang="en-US" sz="2400" b="1" dirty="0"/>
              <a:t>ethical behaviors and practices </a:t>
            </a:r>
            <a:r>
              <a:rPr lang="en-US" sz="2400" b="1" dirty="0" smtClean="0"/>
              <a:t>of association </a:t>
            </a:r>
            <a:r>
              <a:rPr lang="en-US" sz="2400" b="1" dirty="0"/>
              <a:t>members</a:t>
            </a:r>
            <a:r>
              <a:rPr lang="en-US" sz="24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S</a:t>
            </a:r>
            <a:r>
              <a:rPr lang="en-US" sz="2400" b="1" dirty="0" smtClean="0"/>
              <a:t>erves </a:t>
            </a:r>
            <a:r>
              <a:rPr lang="en-US" sz="2400" b="1" dirty="0"/>
              <a:t>as </a:t>
            </a:r>
            <a:r>
              <a:rPr lang="en-US" sz="2400" b="1" dirty="0" smtClean="0"/>
              <a:t>guide designed </a:t>
            </a:r>
            <a:r>
              <a:rPr lang="en-US" sz="2400" b="1" dirty="0"/>
              <a:t>to assist members in </a:t>
            </a:r>
            <a:r>
              <a:rPr lang="en-US" sz="2400" b="1" dirty="0" smtClean="0"/>
              <a:t>constructing a </a:t>
            </a:r>
            <a:r>
              <a:rPr lang="en-US" sz="2400" b="1" dirty="0"/>
              <a:t>professional course of action that </a:t>
            </a:r>
            <a:r>
              <a:rPr lang="en-US" sz="2400" b="1" dirty="0" smtClean="0"/>
              <a:t>best serves </a:t>
            </a:r>
            <a:r>
              <a:rPr lang="en-US" sz="2400" b="1" dirty="0"/>
              <a:t>those utilizing career </a:t>
            </a:r>
            <a:r>
              <a:rPr lang="en-US" sz="2400" b="1" dirty="0" smtClean="0"/>
              <a:t>services.</a:t>
            </a:r>
            <a:endParaRPr lang="en-US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S</a:t>
            </a:r>
            <a:r>
              <a:rPr lang="en-US" sz="2400" b="1" dirty="0" smtClean="0"/>
              <a:t>erves </a:t>
            </a:r>
            <a:r>
              <a:rPr lang="en-US" sz="2400" b="1" dirty="0"/>
              <a:t>as </a:t>
            </a:r>
            <a:r>
              <a:rPr lang="en-US" sz="2400" b="1" dirty="0" smtClean="0"/>
              <a:t>guide </a:t>
            </a:r>
            <a:r>
              <a:rPr lang="en-US" sz="2400" b="1" dirty="0"/>
              <a:t>for </a:t>
            </a:r>
            <a:r>
              <a:rPr lang="en-US" sz="2400" b="1" dirty="0" smtClean="0"/>
              <a:t>those receiving </a:t>
            </a:r>
            <a:r>
              <a:rPr lang="en-US" sz="2400" b="1" dirty="0"/>
              <a:t>career </a:t>
            </a:r>
            <a:r>
              <a:rPr lang="en-US" sz="2400" b="1" dirty="0" smtClean="0"/>
              <a:t>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34713" cy="924475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Sections of NCDA’s Code of Ethics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724486"/>
              </p:ext>
            </p:extLst>
          </p:nvPr>
        </p:nvGraphicFramePr>
        <p:xfrm>
          <a:off x="609600" y="1981200"/>
          <a:ext cx="8305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5724"/>
            <a:ext cx="8382000" cy="924475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Sections of NCDA’s Code of Ethics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302735"/>
              </p:ext>
            </p:extLst>
          </p:nvPr>
        </p:nvGraphicFramePr>
        <p:xfrm>
          <a:off x="609600" y="1828800"/>
          <a:ext cx="8305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Ethics and Scope of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361"/>
            <a:ext cx="7543800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One standard for working ethically is </a:t>
            </a:r>
            <a:r>
              <a:rPr lang="en-US" sz="2000" b="1" dirty="0" smtClean="0"/>
              <a:t>to confine </a:t>
            </a:r>
            <a:r>
              <a:rPr lang="en-US" sz="2000" b="1" dirty="0"/>
              <a:t>your tasks to those for which you </a:t>
            </a:r>
            <a:r>
              <a:rPr lang="en-US" sz="2000" b="1" dirty="0" smtClean="0"/>
              <a:t>are trained </a:t>
            </a:r>
            <a:r>
              <a:rPr lang="en-US" sz="2000" b="1" dirty="0"/>
              <a:t>and those that are included in </a:t>
            </a:r>
            <a:r>
              <a:rPr lang="en-US" sz="2000" b="1" dirty="0" smtClean="0"/>
              <a:t>your defined </a:t>
            </a:r>
            <a:r>
              <a:rPr lang="en-US" sz="2000" b="1" dirty="0"/>
              <a:t>scope of practice.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The </a:t>
            </a:r>
            <a:r>
              <a:rPr lang="en-US" sz="2000" b="1" dirty="0"/>
              <a:t>phrase “</a:t>
            </a:r>
            <a:r>
              <a:rPr lang="en-US" sz="2000" b="1" dirty="0" smtClean="0"/>
              <a:t>scope of </a:t>
            </a:r>
            <a:r>
              <a:rPr lang="en-US" sz="2000" b="1" dirty="0"/>
              <a:t>practice” is used to specify work tasks </a:t>
            </a:r>
            <a:r>
              <a:rPr lang="en-US" sz="2000" b="1" dirty="0" smtClean="0"/>
              <a:t>that fall </a:t>
            </a:r>
            <a:r>
              <a:rPr lang="en-US" sz="2000" b="1" dirty="0"/>
              <a:t>within the training and responsibilities </a:t>
            </a:r>
            <a:r>
              <a:rPr lang="en-US" sz="2000" b="1" dirty="0" smtClean="0"/>
              <a:t>of </a:t>
            </a:r>
            <a:r>
              <a:rPr lang="en-US" sz="2000" b="1" dirty="0"/>
              <a:t>a particular profession versus another.</a:t>
            </a:r>
          </a:p>
        </p:txBody>
      </p:sp>
    </p:spTree>
    <p:extLst>
      <p:ext uri="{BB962C8B-B14F-4D97-AF65-F5344CB8AC3E}">
        <p14:creationId xmlns:p14="http://schemas.microsoft.com/office/powerpoint/2010/main" val="306037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924800" cy="92447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 and Ethical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Values are at the core of every decision we </a:t>
            </a:r>
            <a:r>
              <a:rPr lang="en-US" sz="2000" b="1" dirty="0" smtClean="0"/>
              <a:t>make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When you take time to clarify and define </a:t>
            </a:r>
            <a:r>
              <a:rPr lang="en-US" sz="2000" b="1" dirty="0" smtClean="0"/>
              <a:t>your values</a:t>
            </a:r>
            <a:r>
              <a:rPr lang="en-US" sz="2000" b="1" dirty="0"/>
              <a:t>, you are able to make all </a:t>
            </a:r>
            <a:r>
              <a:rPr lang="en-US" sz="2000" b="1" dirty="0" smtClean="0"/>
              <a:t>decisions with </a:t>
            </a:r>
            <a:r>
              <a:rPr lang="en-US" sz="2000" b="1" dirty="0"/>
              <a:t>more </a:t>
            </a:r>
            <a:r>
              <a:rPr lang="en-US" sz="2000" b="1" dirty="0" smtClean="0"/>
              <a:t>confidence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When faced with a difficult </a:t>
            </a:r>
            <a:r>
              <a:rPr lang="en-US" sz="2000" b="1" dirty="0" smtClean="0"/>
              <a:t>decision such </a:t>
            </a:r>
            <a:r>
              <a:rPr lang="en-US" sz="2000" b="1" dirty="0"/>
              <a:t>as one concerning ethics, it is vital </a:t>
            </a:r>
            <a:r>
              <a:rPr lang="en-US" sz="2000" b="1" dirty="0" smtClean="0"/>
              <a:t>that you </a:t>
            </a:r>
            <a:r>
              <a:rPr lang="en-US" sz="2000" b="1" dirty="0"/>
              <a:t>understand what motivates your </a:t>
            </a:r>
            <a:r>
              <a:rPr lang="en-US" sz="2000" b="1" dirty="0" smtClean="0"/>
              <a:t>decision and/or </a:t>
            </a:r>
            <a:r>
              <a:rPr lang="en-US" sz="2000" b="1" dirty="0"/>
              <a:t>where any conflict exists</a:t>
            </a:r>
          </a:p>
        </p:txBody>
      </p:sp>
    </p:spTree>
    <p:extLst>
      <p:ext uri="{BB962C8B-B14F-4D97-AF65-F5344CB8AC3E}">
        <p14:creationId xmlns:p14="http://schemas.microsoft.com/office/powerpoint/2010/main" val="33734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Decision-Making Process for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Ethical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1. Define the problem and the </a:t>
            </a:r>
            <a:r>
              <a:rPr lang="en-US" sz="2000" b="1" dirty="0" smtClean="0"/>
              <a:t>ethical issues involved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2. Review relevant ethical </a:t>
            </a:r>
            <a:r>
              <a:rPr lang="en-US" sz="2000" b="1" dirty="0" smtClean="0"/>
              <a:t>codes and standards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3. Identify and outline </a:t>
            </a:r>
            <a:r>
              <a:rPr lang="en-US" sz="2000" b="1" dirty="0" smtClean="0"/>
              <a:t>options for action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4. Consider your feelings </a:t>
            </a:r>
            <a:r>
              <a:rPr lang="en-US" sz="2000" b="1" dirty="0" smtClean="0"/>
              <a:t>and emotional responses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5. Seek </a:t>
            </a:r>
            <a:r>
              <a:rPr lang="en-US" sz="2000" b="1" dirty="0" smtClean="0"/>
              <a:t>consultation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Step 6. Take action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47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31812</TotalTime>
  <Words>800</Words>
  <Application>Microsoft Office PowerPoint</Application>
  <PresentationFormat>On-screen Show (4:3)</PresentationFormat>
  <Paragraphs>97</Paragraphs>
  <Slides>16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ＭＳ Ｐゴシック</vt:lpstr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Document</vt:lpstr>
      <vt:lpstr> </vt:lpstr>
      <vt:lpstr>Learning Objectives</vt:lpstr>
      <vt:lpstr>Learning Objectives</vt:lpstr>
      <vt:lpstr>Five Reasons for a Code of Ethics</vt:lpstr>
      <vt:lpstr>Sections of NCDA’s Code of Ethics</vt:lpstr>
      <vt:lpstr>Sections of NCDA’s Code of Ethics</vt:lpstr>
      <vt:lpstr>Ethics and Scope of Practice</vt:lpstr>
      <vt:lpstr>Values and Ethical Decision-making</vt:lpstr>
      <vt:lpstr>Decision-Making Process for Solving Ethical Issues</vt:lpstr>
      <vt:lpstr>Role Boundaries Analysis in Ethical Decision-Making</vt:lpstr>
      <vt:lpstr>Role Boundaries Chart This table, referred to as the Role Boundaries Analysis chart, can help you to define what is within your scope of practice, and what is not.</vt:lpstr>
      <vt:lpstr>Role Boundary Analysis Chart</vt:lpstr>
      <vt:lpstr>Seeking Consultation</vt:lpstr>
      <vt:lpstr>Situations that Call for Consultation</vt:lpstr>
      <vt:lpstr>Experiencing Supervision</vt:lpstr>
      <vt:lpstr>Dealing with an Unethical Supervisor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58</cp:revision>
  <dcterms:created xsi:type="dcterms:W3CDTF">2012-02-05T17:30:28Z</dcterms:created>
  <dcterms:modified xsi:type="dcterms:W3CDTF">2017-09-19T13:51:03Z</dcterms:modified>
</cp:coreProperties>
</file>