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99" r:id="rId2"/>
    <p:sldId id="300" r:id="rId3"/>
    <p:sldId id="314" r:id="rId4"/>
    <p:sldId id="315" r:id="rId5"/>
    <p:sldId id="313" r:id="rId6"/>
    <p:sldId id="302" r:id="rId7"/>
    <p:sldId id="303" r:id="rId8"/>
    <p:sldId id="304" r:id="rId9"/>
    <p:sldId id="305" r:id="rId10"/>
    <p:sldId id="316" r:id="rId11"/>
    <p:sldId id="306" r:id="rId12"/>
    <p:sldId id="307" r:id="rId13"/>
    <p:sldId id="308" r:id="rId14"/>
    <p:sldId id="309" r:id="rId15"/>
    <p:sldId id="311" r:id="rId16"/>
    <p:sldId id="312" r:id="rId17"/>
    <p:sldId id="317" r:id="rId18"/>
  </p:sldIdLst>
  <p:sldSz cx="9144000" cy="6858000" type="screen4x3"/>
  <p:notesSz cx="6858000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3333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985" autoAdjust="0"/>
    <p:restoredTop sz="94701" autoAdjust="0"/>
  </p:normalViewPr>
  <p:slideViewPr>
    <p:cSldViewPr>
      <p:cViewPr>
        <p:scale>
          <a:sx n="71" d="100"/>
          <a:sy n="71" d="100"/>
        </p:scale>
        <p:origin x="-88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BF36ED-6B0F-44B6-8385-33BD3F70590E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427D54E-A928-4F1D-9CB1-F19E38C13414}">
      <dgm:prSet custT="1"/>
      <dgm:spPr/>
      <dgm:t>
        <a:bodyPr/>
        <a:lstStyle/>
        <a:p>
          <a:pPr rtl="0"/>
          <a:r>
            <a:rPr lang="en-US" sz="1400" b="1" dirty="0" smtClean="0"/>
            <a:t>1. Review the role of assessment in the career planning process.</a:t>
          </a:r>
          <a:endParaRPr lang="en-US" sz="1400" b="1" dirty="0"/>
        </a:p>
      </dgm:t>
    </dgm:pt>
    <dgm:pt modelId="{A22B854C-F5B9-47F6-ABF0-C6B59D6130EE}" type="parTrans" cxnId="{29F6F225-DDB2-4F95-9EF2-A38F1B6BE80B}">
      <dgm:prSet/>
      <dgm:spPr/>
      <dgm:t>
        <a:bodyPr/>
        <a:lstStyle/>
        <a:p>
          <a:endParaRPr lang="en-US"/>
        </a:p>
      </dgm:t>
    </dgm:pt>
    <dgm:pt modelId="{A292FB15-0075-40D2-BA26-D7E14A4289E6}" type="sibTrans" cxnId="{29F6F225-DDB2-4F95-9EF2-A38F1B6BE80B}">
      <dgm:prSet/>
      <dgm:spPr/>
      <dgm:t>
        <a:bodyPr/>
        <a:lstStyle/>
        <a:p>
          <a:endParaRPr lang="en-US"/>
        </a:p>
      </dgm:t>
    </dgm:pt>
    <dgm:pt modelId="{EE744761-497E-40C4-8262-EF0CC1AAE543}">
      <dgm:prSet custT="1"/>
      <dgm:spPr/>
      <dgm:t>
        <a:bodyPr/>
        <a:lstStyle/>
        <a:p>
          <a:pPr rtl="0"/>
          <a:r>
            <a:rPr lang="en-US" sz="1400" b="1" dirty="0" smtClean="0"/>
            <a:t>2. Explain the relationship between career development theory and assessment.</a:t>
          </a:r>
          <a:endParaRPr lang="en-US" sz="1400" b="1" dirty="0"/>
        </a:p>
      </dgm:t>
    </dgm:pt>
    <dgm:pt modelId="{17DF4C6A-A11F-4646-8F92-4CF5DA3DB0C4}" type="parTrans" cxnId="{00952081-69B2-48A0-AE8B-5C2AE0D67DC1}">
      <dgm:prSet/>
      <dgm:spPr/>
      <dgm:t>
        <a:bodyPr/>
        <a:lstStyle/>
        <a:p>
          <a:endParaRPr lang="en-US"/>
        </a:p>
      </dgm:t>
    </dgm:pt>
    <dgm:pt modelId="{59EF1CE1-C623-4630-9E2B-AFFB0E107FC6}" type="sibTrans" cxnId="{00952081-69B2-48A0-AE8B-5C2AE0D67DC1}">
      <dgm:prSet/>
      <dgm:spPr/>
      <dgm:t>
        <a:bodyPr/>
        <a:lstStyle/>
        <a:p>
          <a:endParaRPr lang="en-US"/>
        </a:p>
      </dgm:t>
    </dgm:pt>
    <dgm:pt modelId="{B962E1E1-C68B-4B6C-8FAB-EFF28A6B5C5B}">
      <dgm:prSet custT="1"/>
      <dgm:spPr/>
      <dgm:t>
        <a:bodyPr/>
        <a:lstStyle/>
        <a:p>
          <a:pPr rtl="0"/>
          <a:r>
            <a:rPr lang="en-US" sz="1400" b="1" dirty="0" smtClean="0"/>
            <a:t>3. State general guidelines for the appropriate use of assessment techniques and list ways to select and use them.</a:t>
          </a:r>
          <a:endParaRPr lang="en-US" sz="1400" b="1" dirty="0"/>
        </a:p>
      </dgm:t>
    </dgm:pt>
    <dgm:pt modelId="{5812813B-32D1-46A4-B2EE-A6CB340E5FB0}" type="parTrans" cxnId="{50D41EAA-EAB9-4A61-BE78-23B123657139}">
      <dgm:prSet/>
      <dgm:spPr/>
      <dgm:t>
        <a:bodyPr/>
        <a:lstStyle/>
        <a:p>
          <a:endParaRPr lang="en-US"/>
        </a:p>
      </dgm:t>
    </dgm:pt>
    <dgm:pt modelId="{A4673973-78E1-4377-BEBD-67552DC3AC29}" type="sibTrans" cxnId="{50D41EAA-EAB9-4A61-BE78-23B123657139}">
      <dgm:prSet/>
      <dgm:spPr/>
      <dgm:t>
        <a:bodyPr/>
        <a:lstStyle/>
        <a:p>
          <a:endParaRPr lang="en-US"/>
        </a:p>
      </dgm:t>
    </dgm:pt>
    <dgm:pt modelId="{DF171B17-13B4-432C-8609-9414034F96DE}">
      <dgm:prSet custT="1"/>
      <dgm:spPr/>
      <dgm:t>
        <a:bodyPr/>
        <a:lstStyle/>
        <a:p>
          <a:pPr rtl="0"/>
          <a:r>
            <a:rPr lang="en-US" sz="1400" b="1" dirty="0" smtClean="0"/>
            <a:t>4. Explain the ethical considerations when using assessment instruments.</a:t>
          </a:r>
          <a:endParaRPr lang="en-US" sz="1400" b="1" dirty="0"/>
        </a:p>
      </dgm:t>
    </dgm:pt>
    <dgm:pt modelId="{4142A577-D508-4FA8-AC56-5B814C7639B0}" type="parTrans" cxnId="{5538B3D5-B544-4A14-85B5-F58A026F79EE}">
      <dgm:prSet/>
      <dgm:spPr/>
      <dgm:t>
        <a:bodyPr/>
        <a:lstStyle/>
        <a:p>
          <a:endParaRPr lang="en-US"/>
        </a:p>
      </dgm:t>
    </dgm:pt>
    <dgm:pt modelId="{AB65FFB0-9D45-45A7-ACB2-000BA66EF0D0}" type="sibTrans" cxnId="{5538B3D5-B544-4A14-85B5-F58A026F79EE}">
      <dgm:prSet/>
      <dgm:spPr/>
      <dgm:t>
        <a:bodyPr/>
        <a:lstStyle/>
        <a:p>
          <a:endParaRPr lang="en-US"/>
        </a:p>
      </dgm:t>
    </dgm:pt>
    <dgm:pt modelId="{D6F9721E-2DE8-48BB-9BCE-1B13CB1C5B27}">
      <dgm:prSet custT="1"/>
      <dgm:spPr/>
      <dgm:t>
        <a:bodyPr/>
        <a:lstStyle/>
        <a:p>
          <a:pPr rtl="0"/>
          <a:r>
            <a:rPr lang="en-US" sz="1400" b="1" dirty="0" smtClean="0"/>
            <a:t>5. Discuss how assessments can be used by career services providers.</a:t>
          </a:r>
          <a:endParaRPr lang="en-US" sz="1400" b="1" dirty="0"/>
        </a:p>
      </dgm:t>
    </dgm:pt>
    <dgm:pt modelId="{B294F0D8-3723-4F17-96EF-89BAE5939FBB}" type="parTrans" cxnId="{D2BBA5EE-D798-485D-A95E-76C04108448E}">
      <dgm:prSet/>
      <dgm:spPr/>
      <dgm:t>
        <a:bodyPr/>
        <a:lstStyle/>
        <a:p>
          <a:endParaRPr lang="en-US"/>
        </a:p>
      </dgm:t>
    </dgm:pt>
    <dgm:pt modelId="{E7000B61-187E-4534-82E9-689D45887ECF}" type="sibTrans" cxnId="{D2BBA5EE-D798-485D-A95E-76C04108448E}">
      <dgm:prSet/>
      <dgm:spPr/>
      <dgm:t>
        <a:bodyPr/>
        <a:lstStyle/>
        <a:p>
          <a:endParaRPr lang="en-US"/>
        </a:p>
      </dgm:t>
    </dgm:pt>
    <dgm:pt modelId="{F3EEA8FE-6613-49F7-8DB4-0F138F2871A7}">
      <dgm:prSet custT="1"/>
      <dgm:spPr/>
      <dgm:t>
        <a:bodyPr/>
        <a:lstStyle/>
        <a:p>
          <a:pPr rtl="0"/>
          <a:r>
            <a:rPr lang="en-US" sz="1400" b="1" dirty="0" smtClean="0"/>
            <a:t>6. Explore types and uses of formal assessments.</a:t>
          </a:r>
          <a:endParaRPr lang="en-US" sz="1400" b="1" dirty="0"/>
        </a:p>
      </dgm:t>
    </dgm:pt>
    <dgm:pt modelId="{580DBFC9-F6C9-4B2C-870F-C57046646456}" type="parTrans" cxnId="{01689187-7375-4E6E-8B87-94B361D3E5AE}">
      <dgm:prSet/>
      <dgm:spPr/>
      <dgm:t>
        <a:bodyPr/>
        <a:lstStyle/>
        <a:p>
          <a:endParaRPr lang="en-US"/>
        </a:p>
      </dgm:t>
    </dgm:pt>
    <dgm:pt modelId="{EEE0D528-387C-4DDA-BF03-ED2BF03B0F49}" type="sibTrans" cxnId="{01689187-7375-4E6E-8B87-94B361D3E5AE}">
      <dgm:prSet/>
      <dgm:spPr/>
      <dgm:t>
        <a:bodyPr/>
        <a:lstStyle/>
        <a:p>
          <a:endParaRPr lang="en-US"/>
        </a:p>
      </dgm:t>
    </dgm:pt>
    <dgm:pt modelId="{709643C0-7144-432D-89BE-110C83A37FB6}">
      <dgm:prSet custT="1"/>
      <dgm:spPr/>
      <dgm:t>
        <a:bodyPr/>
        <a:lstStyle/>
        <a:p>
          <a:pPr rtl="0"/>
          <a:r>
            <a:rPr lang="en-US" sz="1400" b="1" dirty="0" smtClean="0"/>
            <a:t>7. Define the following characteristics of formal assessments: validity, reliability, and bias as they relate to assessment.</a:t>
          </a:r>
          <a:endParaRPr lang="en-US" sz="1400" b="1" dirty="0"/>
        </a:p>
      </dgm:t>
    </dgm:pt>
    <dgm:pt modelId="{6E92ADCB-DAD7-4441-B321-ECFE1E5858D3}" type="parTrans" cxnId="{7E0818B5-D257-4D34-9633-73188BDCC3D1}">
      <dgm:prSet/>
      <dgm:spPr/>
      <dgm:t>
        <a:bodyPr/>
        <a:lstStyle/>
        <a:p>
          <a:endParaRPr lang="en-US"/>
        </a:p>
      </dgm:t>
    </dgm:pt>
    <dgm:pt modelId="{32030EB3-056B-4C79-BA0D-A650821AE3EF}" type="sibTrans" cxnId="{7E0818B5-D257-4D34-9633-73188BDCC3D1}">
      <dgm:prSet/>
      <dgm:spPr/>
      <dgm:t>
        <a:bodyPr/>
        <a:lstStyle/>
        <a:p>
          <a:endParaRPr lang="en-US"/>
        </a:p>
      </dgm:t>
    </dgm:pt>
    <dgm:pt modelId="{E51A7B85-53CD-42C5-A8B6-D41134857DBB}">
      <dgm:prSet custT="1"/>
      <dgm:spPr/>
      <dgm:t>
        <a:bodyPr/>
        <a:lstStyle/>
        <a:p>
          <a:pPr rtl="0"/>
          <a:r>
            <a:rPr lang="en-US" sz="1400" b="1" dirty="0" smtClean="0"/>
            <a:t>8. Explore types and uses of informal assessments.</a:t>
          </a:r>
          <a:endParaRPr lang="en-US" sz="1400" b="1" dirty="0"/>
        </a:p>
      </dgm:t>
    </dgm:pt>
    <dgm:pt modelId="{C3EDFD09-8A5B-4903-AEE8-7BD146DEB6A7}" type="parTrans" cxnId="{627C1703-9010-4006-AE00-4BD7B0CAAE63}">
      <dgm:prSet/>
      <dgm:spPr/>
      <dgm:t>
        <a:bodyPr/>
        <a:lstStyle/>
        <a:p>
          <a:endParaRPr lang="en-US"/>
        </a:p>
      </dgm:t>
    </dgm:pt>
    <dgm:pt modelId="{25F974A2-3D04-4C44-95AF-BA47C47DD2CB}" type="sibTrans" cxnId="{627C1703-9010-4006-AE00-4BD7B0CAAE63}">
      <dgm:prSet/>
      <dgm:spPr/>
      <dgm:t>
        <a:bodyPr/>
        <a:lstStyle/>
        <a:p>
          <a:endParaRPr lang="en-US"/>
        </a:p>
      </dgm:t>
    </dgm:pt>
    <dgm:pt modelId="{1E3E1086-00C2-4ADD-86AA-6A7BC0DF6D41}">
      <dgm:prSet custT="1"/>
      <dgm:spPr/>
      <dgm:t>
        <a:bodyPr/>
        <a:lstStyle/>
        <a:p>
          <a:pPr rtl="0"/>
          <a:r>
            <a:rPr lang="en-US" sz="1400" b="1" dirty="0" smtClean="0"/>
            <a:t>9. Define the following characteristics of informal assessments: subjectivity, time, interpretation, unproven reliability.</a:t>
          </a:r>
          <a:endParaRPr lang="en-US" sz="1400" b="1" dirty="0"/>
        </a:p>
      </dgm:t>
    </dgm:pt>
    <dgm:pt modelId="{FEC87929-03A3-4528-8E9C-C3006A4635CB}" type="parTrans" cxnId="{29D03AA5-4A05-4EF5-BC6B-5CD6DC1A3687}">
      <dgm:prSet/>
      <dgm:spPr/>
      <dgm:t>
        <a:bodyPr/>
        <a:lstStyle/>
        <a:p>
          <a:endParaRPr lang="en-US"/>
        </a:p>
      </dgm:t>
    </dgm:pt>
    <dgm:pt modelId="{1E5ECEE9-5300-4C9D-AB91-664B196DC62A}" type="sibTrans" cxnId="{29D03AA5-4A05-4EF5-BC6B-5CD6DC1A3687}">
      <dgm:prSet/>
      <dgm:spPr/>
      <dgm:t>
        <a:bodyPr/>
        <a:lstStyle/>
        <a:p>
          <a:endParaRPr lang="en-US"/>
        </a:p>
      </dgm:t>
    </dgm:pt>
    <dgm:pt modelId="{C66A3951-F380-4BDC-99EF-8E54A1492AF7}">
      <dgm:prSet custT="1"/>
      <dgm:spPr/>
      <dgm:t>
        <a:bodyPr/>
        <a:lstStyle/>
        <a:p>
          <a:pPr rtl="0"/>
          <a:r>
            <a:rPr lang="en-US" sz="1400" b="1" dirty="0" smtClean="0"/>
            <a:t>10. List the steps that career services providers take when preparing clients for assessment, administering an instrument, and interpreting the results.</a:t>
          </a:r>
          <a:endParaRPr lang="en-US" sz="1400" b="1" dirty="0"/>
        </a:p>
      </dgm:t>
    </dgm:pt>
    <dgm:pt modelId="{3EAB1529-3B7F-4C3D-9ED9-23C6895BF07A}" type="parTrans" cxnId="{C115CF62-C239-4372-9640-AC9AA8B7E461}">
      <dgm:prSet/>
      <dgm:spPr/>
      <dgm:t>
        <a:bodyPr/>
        <a:lstStyle/>
        <a:p>
          <a:endParaRPr lang="en-US"/>
        </a:p>
      </dgm:t>
    </dgm:pt>
    <dgm:pt modelId="{8893D0C8-4A70-47F9-99FF-D04B1132EC30}" type="sibTrans" cxnId="{C115CF62-C239-4372-9640-AC9AA8B7E461}">
      <dgm:prSet/>
      <dgm:spPr/>
      <dgm:t>
        <a:bodyPr/>
        <a:lstStyle/>
        <a:p>
          <a:endParaRPr lang="en-US"/>
        </a:p>
      </dgm:t>
    </dgm:pt>
    <dgm:pt modelId="{98744EB3-A32C-4A8A-A980-B052D2CB9318}" type="pres">
      <dgm:prSet presAssocID="{DEBF36ED-6B0F-44B6-8385-33BD3F7059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F4E4C-3972-448D-8867-EACC5E61E0FC}" type="pres">
      <dgm:prSet presAssocID="{F427D54E-A928-4F1D-9CB1-F19E38C13414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F96A4-49DD-4625-A52B-E92376BBF46B}" type="pres">
      <dgm:prSet presAssocID="{A292FB15-0075-40D2-BA26-D7E14A4289E6}" presName="spacer" presStyleCnt="0"/>
      <dgm:spPr/>
      <dgm:t>
        <a:bodyPr/>
        <a:lstStyle/>
        <a:p>
          <a:endParaRPr lang="en-US"/>
        </a:p>
      </dgm:t>
    </dgm:pt>
    <dgm:pt modelId="{CD22647A-ACF6-4C65-A007-F9027D2B9537}" type="pres">
      <dgm:prSet presAssocID="{EE744761-497E-40C4-8262-EF0CC1AAE543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5DD127-4A1D-488E-AA90-1258C0ED5184}" type="pres">
      <dgm:prSet presAssocID="{59EF1CE1-C623-4630-9E2B-AFFB0E107FC6}" presName="spacer" presStyleCnt="0"/>
      <dgm:spPr/>
      <dgm:t>
        <a:bodyPr/>
        <a:lstStyle/>
        <a:p>
          <a:endParaRPr lang="en-US"/>
        </a:p>
      </dgm:t>
    </dgm:pt>
    <dgm:pt modelId="{88CB5783-ACFB-437A-836C-F42FD3276D55}" type="pres">
      <dgm:prSet presAssocID="{B962E1E1-C68B-4B6C-8FAB-EFF28A6B5C5B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96C1F-367D-4BF9-AEE1-E5D14C49E56F}" type="pres">
      <dgm:prSet presAssocID="{A4673973-78E1-4377-BEBD-67552DC3AC29}" presName="spacer" presStyleCnt="0"/>
      <dgm:spPr/>
      <dgm:t>
        <a:bodyPr/>
        <a:lstStyle/>
        <a:p>
          <a:endParaRPr lang="en-US"/>
        </a:p>
      </dgm:t>
    </dgm:pt>
    <dgm:pt modelId="{EBF740C2-296F-4129-B563-BF9B485F60E0}" type="pres">
      <dgm:prSet presAssocID="{DF171B17-13B4-432C-8609-9414034F96DE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3E95E-20B4-4FC7-9CE1-47D6066CE6A5}" type="pres">
      <dgm:prSet presAssocID="{AB65FFB0-9D45-45A7-ACB2-000BA66EF0D0}" presName="spacer" presStyleCnt="0"/>
      <dgm:spPr/>
      <dgm:t>
        <a:bodyPr/>
        <a:lstStyle/>
        <a:p>
          <a:endParaRPr lang="en-US"/>
        </a:p>
      </dgm:t>
    </dgm:pt>
    <dgm:pt modelId="{5A514666-C518-4C4C-9964-BF53797D5AC6}" type="pres">
      <dgm:prSet presAssocID="{D6F9721E-2DE8-48BB-9BCE-1B13CB1C5B27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BCCCA5-D095-4D8A-83EA-18EF20D30F39}" type="pres">
      <dgm:prSet presAssocID="{E7000B61-187E-4534-82E9-689D45887ECF}" presName="spacer" presStyleCnt="0"/>
      <dgm:spPr/>
      <dgm:t>
        <a:bodyPr/>
        <a:lstStyle/>
        <a:p>
          <a:endParaRPr lang="en-US"/>
        </a:p>
      </dgm:t>
    </dgm:pt>
    <dgm:pt modelId="{FBE7B595-1782-46B0-8429-96372BAFECBB}" type="pres">
      <dgm:prSet presAssocID="{F3EEA8FE-6613-49F7-8DB4-0F138F2871A7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A7A1DC-5A09-4E94-9AE9-E81B8164A0E5}" type="pres">
      <dgm:prSet presAssocID="{EEE0D528-387C-4DDA-BF03-ED2BF03B0F49}" presName="spacer" presStyleCnt="0"/>
      <dgm:spPr/>
      <dgm:t>
        <a:bodyPr/>
        <a:lstStyle/>
        <a:p>
          <a:endParaRPr lang="en-US"/>
        </a:p>
      </dgm:t>
    </dgm:pt>
    <dgm:pt modelId="{ACD0D649-18D0-4261-8041-F6AEC12E7D4C}" type="pres">
      <dgm:prSet presAssocID="{709643C0-7144-432D-89BE-110C83A37FB6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8D79F-24F4-41C8-BF40-142B020734DF}" type="pres">
      <dgm:prSet presAssocID="{32030EB3-056B-4C79-BA0D-A650821AE3EF}" presName="spacer" presStyleCnt="0"/>
      <dgm:spPr/>
      <dgm:t>
        <a:bodyPr/>
        <a:lstStyle/>
        <a:p>
          <a:endParaRPr lang="en-US"/>
        </a:p>
      </dgm:t>
    </dgm:pt>
    <dgm:pt modelId="{54E145CD-9794-4F8F-B456-6782A8808E24}" type="pres">
      <dgm:prSet presAssocID="{E51A7B85-53CD-42C5-A8B6-D41134857DBB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FEA6CC-37A7-4B73-8DC4-C0C362C75B13}" type="pres">
      <dgm:prSet presAssocID="{25F974A2-3D04-4C44-95AF-BA47C47DD2CB}" presName="spacer" presStyleCnt="0"/>
      <dgm:spPr/>
      <dgm:t>
        <a:bodyPr/>
        <a:lstStyle/>
        <a:p>
          <a:endParaRPr lang="en-US"/>
        </a:p>
      </dgm:t>
    </dgm:pt>
    <dgm:pt modelId="{8A9020E8-7CD8-48D1-99CA-96C45CFF0C8D}" type="pres">
      <dgm:prSet presAssocID="{1E3E1086-00C2-4ADD-86AA-6A7BC0DF6D41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12A0CF-6F85-4ABE-9986-0A57EF90DC82}" type="pres">
      <dgm:prSet presAssocID="{1E5ECEE9-5300-4C9D-AB91-664B196DC62A}" presName="spacer" presStyleCnt="0"/>
      <dgm:spPr/>
      <dgm:t>
        <a:bodyPr/>
        <a:lstStyle/>
        <a:p>
          <a:endParaRPr lang="en-US"/>
        </a:p>
      </dgm:t>
    </dgm:pt>
    <dgm:pt modelId="{D3496115-C124-4684-B6E7-6642275B9956}" type="pres">
      <dgm:prSet presAssocID="{C66A3951-F380-4BDC-99EF-8E54A1492AF7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38B3D5-B544-4A14-85B5-F58A026F79EE}" srcId="{DEBF36ED-6B0F-44B6-8385-33BD3F70590E}" destId="{DF171B17-13B4-432C-8609-9414034F96DE}" srcOrd="3" destOrd="0" parTransId="{4142A577-D508-4FA8-AC56-5B814C7639B0}" sibTransId="{AB65FFB0-9D45-45A7-ACB2-000BA66EF0D0}"/>
    <dgm:cxn modelId="{5174E6B1-D550-4714-B848-BCB5AD67748E}" type="presOf" srcId="{1E3E1086-00C2-4ADD-86AA-6A7BC0DF6D41}" destId="{8A9020E8-7CD8-48D1-99CA-96C45CFF0C8D}" srcOrd="0" destOrd="0" presId="urn:microsoft.com/office/officeart/2005/8/layout/vList2"/>
    <dgm:cxn modelId="{D2BBA5EE-D798-485D-A95E-76C04108448E}" srcId="{DEBF36ED-6B0F-44B6-8385-33BD3F70590E}" destId="{D6F9721E-2DE8-48BB-9BCE-1B13CB1C5B27}" srcOrd="4" destOrd="0" parTransId="{B294F0D8-3723-4F17-96EF-89BAE5939FBB}" sibTransId="{E7000B61-187E-4534-82E9-689D45887ECF}"/>
    <dgm:cxn modelId="{33128D19-22FC-45F0-82C4-BFEFABD8C195}" type="presOf" srcId="{DF171B17-13B4-432C-8609-9414034F96DE}" destId="{EBF740C2-296F-4129-B563-BF9B485F60E0}" srcOrd="0" destOrd="0" presId="urn:microsoft.com/office/officeart/2005/8/layout/vList2"/>
    <dgm:cxn modelId="{E6D60C1D-7345-440E-9C28-29475544A1CE}" type="presOf" srcId="{C66A3951-F380-4BDC-99EF-8E54A1492AF7}" destId="{D3496115-C124-4684-B6E7-6642275B9956}" srcOrd="0" destOrd="0" presId="urn:microsoft.com/office/officeart/2005/8/layout/vList2"/>
    <dgm:cxn modelId="{6F6FC043-0981-4868-BB7B-E62E4E2B216E}" type="presOf" srcId="{F427D54E-A928-4F1D-9CB1-F19E38C13414}" destId="{D96F4E4C-3972-448D-8867-EACC5E61E0FC}" srcOrd="0" destOrd="0" presId="urn:microsoft.com/office/officeart/2005/8/layout/vList2"/>
    <dgm:cxn modelId="{69EF352E-6CC9-4D96-89CB-CCAB2FB656A7}" type="presOf" srcId="{DEBF36ED-6B0F-44B6-8385-33BD3F70590E}" destId="{98744EB3-A32C-4A8A-A980-B052D2CB9318}" srcOrd="0" destOrd="0" presId="urn:microsoft.com/office/officeart/2005/8/layout/vList2"/>
    <dgm:cxn modelId="{627C1703-9010-4006-AE00-4BD7B0CAAE63}" srcId="{DEBF36ED-6B0F-44B6-8385-33BD3F70590E}" destId="{E51A7B85-53CD-42C5-A8B6-D41134857DBB}" srcOrd="7" destOrd="0" parTransId="{C3EDFD09-8A5B-4903-AEE8-7BD146DEB6A7}" sibTransId="{25F974A2-3D04-4C44-95AF-BA47C47DD2CB}"/>
    <dgm:cxn modelId="{00952081-69B2-48A0-AE8B-5C2AE0D67DC1}" srcId="{DEBF36ED-6B0F-44B6-8385-33BD3F70590E}" destId="{EE744761-497E-40C4-8262-EF0CC1AAE543}" srcOrd="1" destOrd="0" parTransId="{17DF4C6A-A11F-4646-8F92-4CF5DA3DB0C4}" sibTransId="{59EF1CE1-C623-4630-9E2B-AFFB0E107FC6}"/>
    <dgm:cxn modelId="{7E0818B5-D257-4D34-9633-73188BDCC3D1}" srcId="{DEBF36ED-6B0F-44B6-8385-33BD3F70590E}" destId="{709643C0-7144-432D-89BE-110C83A37FB6}" srcOrd="6" destOrd="0" parTransId="{6E92ADCB-DAD7-4441-B321-ECFE1E5858D3}" sibTransId="{32030EB3-056B-4C79-BA0D-A650821AE3EF}"/>
    <dgm:cxn modelId="{50D41EAA-EAB9-4A61-BE78-23B123657139}" srcId="{DEBF36ED-6B0F-44B6-8385-33BD3F70590E}" destId="{B962E1E1-C68B-4B6C-8FAB-EFF28A6B5C5B}" srcOrd="2" destOrd="0" parTransId="{5812813B-32D1-46A4-B2EE-A6CB340E5FB0}" sibTransId="{A4673973-78E1-4377-BEBD-67552DC3AC29}"/>
    <dgm:cxn modelId="{133215BC-0C1A-4CD6-8281-447271D2B592}" type="presOf" srcId="{709643C0-7144-432D-89BE-110C83A37FB6}" destId="{ACD0D649-18D0-4261-8041-F6AEC12E7D4C}" srcOrd="0" destOrd="0" presId="urn:microsoft.com/office/officeart/2005/8/layout/vList2"/>
    <dgm:cxn modelId="{7C253010-B627-4F23-AAE0-2DC3ADF0297C}" type="presOf" srcId="{D6F9721E-2DE8-48BB-9BCE-1B13CB1C5B27}" destId="{5A514666-C518-4C4C-9964-BF53797D5AC6}" srcOrd="0" destOrd="0" presId="urn:microsoft.com/office/officeart/2005/8/layout/vList2"/>
    <dgm:cxn modelId="{FCD6C9FD-5876-480B-AAA4-0EB06BD82A90}" type="presOf" srcId="{F3EEA8FE-6613-49F7-8DB4-0F138F2871A7}" destId="{FBE7B595-1782-46B0-8429-96372BAFECBB}" srcOrd="0" destOrd="0" presId="urn:microsoft.com/office/officeart/2005/8/layout/vList2"/>
    <dgm:cxn modelId="{C115CF62-C239-4372-9640-AC9AA8B7E461}" srcId="{DEBF36ED-6B0F-44B6-8385-33BD3F70590E}" destId="{C66A3951-F380-4BDC-99EF-8E54A1492AF7}" srcOrd="9" destOrd="0" parTransId="{3EAB1529-3B7F-4C3D-9ED9-23C6895BF07A}" sibTransId="{8893D0C8-4A70-47F9-99FF-D04B1132EC30}"/>
    <dgm:cxn modelId="{F136FB60-50D3-4415-BC13-F2A28C1DB879}" type="presOf" srcId="{E51A7B85-53CD-42C5-A8B6-D41134857DBB}" destId="{54E145CD-9794-4F8F-B456-6782A8808E24}" srcOrd="0" destOrd="0" presId="urn:microsoft.com/office/officeart/2005/8/layout/vList2"/>
    <dgm:cxn modelId="{404AB68F-8D17-4BA5-B043-88193CB6FCA1}" type="presOf" srcId="{EE744761-497E-40C4-8262-EF0CC1AAE543}" destId="{CD22647A-ACF6-4C65-A007-F9027D2B9537}" srcOrd="0" destOrd="0" presId="urn:microsoft.com/office/officeart/2005/8/layout/vList2"/>
    <dgm:cxn modelId="{29D03AA5-4A05-4EF5-BC6B-5CD6DC1A3687}" srcId="{DEBF36ED-6B0F-44B6-8385-33BD3F70590E}" destId="{1E3E1086-00C2-4ADD-86AA-6A7BC0DF6D41}" srcOrd="8" destOrd="0" parTransId="{FEC87929-03A3-4528-8E9C-C3006A4635CB}" sibTransId="{1E5ECEE9-5300-4C9D-AB91-664B196DC62A}"/>
    <dgm:cxn modelId="{29F6F225-DDB2-4F95-9EF2-A38F1B6BE80B}" srcId="{DEBF36ED-6B0F-44B6-8385-33BD3F70590E}" destId="{F427D54E-A928-4F1D-9CB1-F19E38C13414}" srcOrd="0" destOrd="0" parTransId="{A22B854C-F5B9-47F6-ABF0-C6B59D6130EE}" sibTransId="{A292FB15-0075-40D2-BA26-D7E14A4289E6}"/>
    <dgm:cxn modelId="{01689187-7375-4E6E-8B87-94B361D3E5AE}" srcId="{DEBF36ED-6B0F-44B6-8385-33BD3F70590E}" destId="{F3EEA8FE-6613-49F7-8DB4-0F138F2871A7}" srcOrd="5" destOrd="0" parTransId="{580DBFC9-F6C9-4B2C-870F-C57046646456}" sibTransId="{EEE0D528-387C-4DDA-BF03-ED2BF03B0F49}"/>
    <dgm:cxn modelId="{9F1E40F7-0EE4-48D3-ABB4-8E4DB5EC1CA8}" type="presOf" srcId="{B962E1E1-C68B-4B6C-8FAB-EFF28A6B5C5B}" destId="{88CB5783-ACFB-437A-836C-F42FD3276D55}" srcOrd="0" destOrd="0" presId="urn:microsoft.com/office/officeart/2005/8/layout/vList2"/>
    <dgm:cxn modelId="{9422DB7F-592E-4F5D-8F01-F8B051C55968}" type="presParOf" srcId="{98744EB3-A32C-4A8A-A980-B052D2CB9318}" destId="{D96F4E4C-3972-448D-8867-EACC5E61E0FC}" srcOrd="0" destOrd="0" presId="urn:microsoft.com/office/officeart/2005/8/layout/vList2"/>
    <dgm:cxn modelId="{ED4A14AA-6902-4518-B1C9-C2479880213B}" type="presParOf" srcId="{98744EB3-A32C-4A8A-A980-B052D2CB9318}" destId="{BA5F96A4-49DD-4625-A52B-E92376BBF46B}" srcOrd="1" destOrd="0" presId="urn:microsoft.com/office/officeart/2005/8/layout/vList2"/>
    <dgm:cxn modelId="{7393D4AE-3DDA-4B59-BE8D-017719465BFE}" type="presParOf" srcId="{98744EB3-A32C-4A8A-A980-B052D2CB9318}" destId="{CD22647A-ACF6-4C65-A007-F9027D2B9537}" srcOrd="2" destOrd="0" presId="urn:microsoft.com/office/officeart/2005/8/layout/vList2"/>
    <dgm:cxn modelId="{6CC7DF6E-7B33-4847-946C-DCE04B999257}" type="presParOf" srcId="{98744EB3-A32C-4A8A-A980-B052D2CB9318}" destId="{355DD127-4A1D-488E-AA90-1258C0ED5184}" srcOrd="3" destOrd="0" presId="urn:microsoft.com/office/officeart/2005/8/layout/vList2"/>
    <dgm:cxn modelId="{840A518F-45E3-4E94-8711-907A91748E94}" type="presParOf" srcId="{98744EB3-A32C-4A8A-A980-B052D2CB9318}" destId="{88CB5783-ACFB-437A-836C-F42FD3276D55}" srcOrd="4" destOrd="0" presId="urn:microsoft.com/office/officeart/2005/8/layout/vList2"/>
    <dgm:cxn modelId="{AC46447C-02C3-4B6B-A3CC-E90A46B4A1EB}" type="presParOf" srcId="{98744EB3-A32C-4A8A-A980-B052D2CB9318}" destId="{F2696C1F-367D-4BF9-AEE1-E5D14C49E56F}" srcOrd="5" destOrd="0" presId="urn:microsoft.com/office/officeart/2005/8/layout/vList2"/>
    <dgm:cxn modelId="{EA989593-0E87-474A-B8C8-AFE056AD2108}" type="presParOf" srcId="{98744EB3-A32C-4A8A-A980-B052D2CB9318}" destId="{EBF740C2-296F-4129-B563-BF9B485F60E0}" srcOrd="6" destOrd="0" presId="urn:microsoft.com/office/officeart/2005/8/layout/vList2"/>
    <dgm:cxn modelId="{87B57021-FFB0-46B7-B5F3-3577F198F081}" type="presParOf" srcId="{98744EB3-A32C-4A8A-A980-B052D2CB9318}" destId="{32A3E95E-20B4-4FC7-9CE1-47D6066CE6A5}" srcOrd="7" destOrd="0" presId="urn:microsoft.com/office/officeart/2005/8/layout/vList2"/>
    <dgm:cxn modelId="{474D15F7-A937-4EE4-AB16-3C7DA3F3F556}" type="presParOf" srcId="{98744EB3-A32C-4A8A-A980-B052D2CB9318}" destId="{5A514666-C518-4C4C-9964-BF53797D5AC6}" srcOrd="8" destOrd="0" presId="urn:microsoft.com/office/officeart/2005/8/layout/vList2"/>
    <dgm:cxn modelId="{FCAE44D9-24B6-4C87-99C9-7AD64B95D5B6}" type="presParOf" srcId="{98744EB3-A32C-4A8A-A980-B052D2CB9318}" destId="{7FBCCCA5-D095-4D8A-83EA-18EF20D30F39}" srcOrd="9" destOrd="0" presId="urn:microsoft.com/office/officeart/2005/8/layout/vList2"/>
    <dgm:cxn modelId="{5F89E210-7DDB-405A-A50E-ECC41AA68E30}" type="presParOf" srcId="{98744EB3-A32C-4A8A-A980-B052D2CB9318}" destId="{FBE7B595-1782-46B0-8429-96372BAFECBB}" srcOrd="10" destOrd="0" presId="urn:microsoft.com/office/officeart/2005/8/layout/vList2"/>
    <dgm:cxn modelId="{4F8095F9-9D5F-4722-B0AC-7B0933E077BA}" type="presParOf" srcId="{98744EB3-A32C-4A8A-A980-B052D2CB9318}" destId="{1FA7A1DC-5A09-4E94-9AE9-E81B8164A0E5}" srcOrd="11" destOrd="0" presId="urn:microsoft.com/office/officeart/2005/8/layout/vList2"/>
    <dgm:cxn modelId="{6FF3B304-D030-44B1-8731-E6E86BC3D1B5}" type="presParOf" srcId="{98744EB3-A32C-4A8A-A980-B052D2CB9318}" destId="{ACD0D649-18D0-4261-8041-F6AEC12E7D4C}" srcOrd="12" destOrd="0" presId="urn:microsoft.com/office/officeart/2005/8/layout/vList2"/>
    <dgm:cxn modelId="{5FC1FE5E-5973-4FE0-B856-3E1D83CD62F2}" type="presParOf" srcId="{98744EB3-A32C-4A8A-A980-B052D2CB9318}" destId="{0DB8D79F-24F4-41C8-BF40-142B020734DF}" srcOrd="13" destOrd="0" presId="urn:microsoft.com/office/officeart/2005/8/layout/vList2"/>
    <dgm:cxn modelId="{60661260-F9BC-4404-BB57-ABB9F99BABDE}" type="presParOf" srcId="{98744EB3-A32C-4A8A-A980-B052D2CB9318}" destId="{54E145CD-9794-4F8F-B456-6782A8808E24}" srcOrd="14" destOrd="0" presId="urn:microsoft.com/office/officeart/2005/8/layout/vList2"/>
    <dgm:cxn modelId="{25415EC7-D35F-4C3E-96DC-8239960F2BBE}" type="presParOf" srcId="{98744EB3-A32C-4A8A-A980-B052D2CB9318}" destId="{8FFEA6CC-37A7-4B73-8DC4-C0C362C75B13}" srcOrd="15" destOrd="0" presId="urn:microsoft.com/office/officeart/2005/8/layout/vList2"/>
    <dgm:cxn modelId="{FB283E09-5082-4B7C-8522-9A50DD81BABE}" type="presParOf" srcId="{98744EB3-A32C-4A8A-A980-B052D2CB9318}" destId="{8A9020E8-7CD8-48D1-99CA-96C45CFF0C8D}" srcOrd="16" destOrd="0" presId="urn:microsoft.com/office/officeart/2005/8/layout/vList2"/>
    <dgm:cxn modelId="{A8DD1648-26A9-48B2-AE4D-2C5AC7391A8E}" type="presParOf" srcId="{98744EB3-A32C-4A8A-A980-B052D2CB9318}" destId="{DF12A0CF-6F85-4ABE-9986-0A57EF90DC82}" srcOrd="17" destOrd="0" presId="urn:microsoft.com/office/officeart/2005/8/layout/vList2"/>
    <dgm:cxn modelId="{414D64AF-3720-4294-B0CD-8CF3E5400AD1}" type="presParOf" srcId="{98744EB3-A32C-4A8A-A980-B052D2CB9318}" destId="{D3496115-C124-4684-B6E7-6642275B9956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7CEC0-C200-455A-B7D2-00BEE79B567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CD085-F109-40F9-808D-A28D667E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41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3331"/>
            <a:ext cx="5486400" cy="419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045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5045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DAAF5A0-7C9D-4EA4-AB46-02A3A18CA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725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399A15D-CDE3-4589-A88D-C643533874A5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1178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3A29A4-384B-4C73-8E06-8E23FAF8E99C}" type="slidenum">
              <a:rPr lang="en-US"/>
              <a:pPr/>
              <a:t>16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078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C846C73-911D-41B9-BA61-0DF8138B5D7B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242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A6B5263-44A3-44F0-9831-9ECB168E12CB}" type="slidenum">
              <a:rPr lang="en-US"/>
              <a:pPr/>
              <a:t>8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734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61D980A-040F-4EA4-812E-05271E1293CD}" type="slidenum">
              <a:rPr lang="en-US"/>
              <a:pPr/>
              <a:t>9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027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EE0035-E9E5-4099-A2C0-FA67AAF76B97}" type="slidenum">
              <a:rPr lang="en-US"/>
              <a:pPr/>
              <a:t>11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155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91D422-0C86-45F2-A180-34504557B2E4}" type="slidenum">
              <a:rPr lang="en-US"/>
              <a:pPr/>
              <a:t>12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06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ACF49F3-6B80-4A89-AEA8-1F0F11B08F84}" type="slidenum">
              <a:rPr lang="en-US"/>
              <a:pPr/>
              <a:t>13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365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35A55D-8DD4-4679-AFD2-8C099F49C508}" type="slidenum">
              <a:rPr lang="en-US"/>
              <a:pPr/>
              <a:t>14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53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76FD5E-BC84-42A7-8FCF-F545A7A5B37E}" type="slidenum">
              <a:rPr lang="en-US"/>
              <a:pPr/>
              <a:t>15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297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4815C-EC9E-47E1-AB0F-D2B7C8FA4D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12A0F-A66B-4E8A-A8EB-EEE6078EC9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14444-8046-46F5-BBDA-2C4DF3527D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1BFB5-73D4-434A-9670-A538D4F87F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61F7A-881A-4896-A4E0-A338E5DC5C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CE16E-AA29-4A04-9275-D5827B79508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88FB0-D720-4730-80CB-AE588D48D8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63494-0A59-43B3-AB5D-9550305006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29B9C7-0273-4E05-9CF8-2B96148298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95F15-FC9A-4D10-B276-38FE47F04C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6118F-1D98-48A3-A1ED-755922D84D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21F0EF-287E-4A02-8901-726662CA5B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609600" y="1447800"/>
            <a:ext cx="7467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Chapter </a:t>
            </a:r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4: 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l"/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Role of Assessment                    in Career Planning</a:t>
            </a:r>
          </a:p>
        </p:txBody>
      </p:sp>
      <p:pic>
        <p:nvPicPr>
          <p:cNvPr id="1026" name="Picture 2" descr="C:\Users\Shirley\Desktop\Revisions to PPTs\new NCDA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199" y="5153824"/>
            <a:ext cx="5389469" cy="85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125113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Types of Assessments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800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FORMAL</a:t>
            </a:r>
            <a:r>
              <a:rPr lang="en-US" sz="2200" b="1" dirty="0" smtClean="0"/>
              <a:t> - </a:t>
            </a:r>
            <a:r>
              <a:rPr lang="en-US" sz="2200" b="1" dirty="0"/>
              <a:t>inventories or tests </a:t>
            </a:r>
            <a:r>
              <a:rPr lang="en-US" sz="2200" b="1" dirty="0" smtClean="0"/>
              <a:t>that have </a:t>
            </a:r>
            <a:r>
              <a:rPr lang="en-US" sz="2200" b="1" dirty="0"/>
              <a:t>been developed by experts </a:t>
            </a:r>
            <a:r>
              <a:rPr lang="en-US" sz="2200" b="1" dirty="0" smtClean="0"/>
              <a:t>according to </a:t>
            </a:r>
            <a:r>
              <a:rPr lang="en-US" sz="2200" b="1" dirty="0"/>
              <a:t>scientific principles of test </a:t>
            </a:r>
            <a:r>
              <a:rPr lang="en-US" sz="2200" b="1" dirty="0" smtClean="0"/>
              <a:t>construction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standardized; that is, there are specific steps that must be followed in developing, administering, and interpreting </a:t>
            </a:r>
            <a:r>
              <a:rPr lang="en-US" sz="1800" b="1" dirty="0" smtClean="0"/>
              <a:t>them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typically produce scores or score profiles as part of their results</a:t>
            </a:r>
            <a:endParaRPr lang="en-US" sz="1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INFORMAL</a:t>
            </a:r>
            <a:r>
              <a:rPr lang="en-US" sz="2200" b="1" dirty="0" smtClean="0"/>
              <a:t> - </a:t>
            </a:r>
            <a:r>
              <a:rPr lang="en-US" sz="2200" b="1" dirty="0"/>
              <a:t>gather </a:t>
            </a:r>
            <a:r>
              <a:rPr lang="en-US" sz="2200" b="1" dirty="0" smtClean="0"/>
              <a:t>information about </a:t>
            </a:r>
            <a:r>
              <a:rPr lang="en-US" sz="2200" b="1" dirty="0"/>
              <a:t>clients through methods less </a:t>
            </a:r>
            <a:r>
              <a:rPr lang="en-US" sz="2200" b="1" dirty="0" smtClean="0"/>
              <a:t>structured </a:t>
            </a:r>
            <a:r>
              <a:rPr lang="en-US" sz="2200" b="1" dirty="0"/>
              <a:t>than standardized tests and are not </a:t>
            </a:r>
            <a:r>
              <a:rPr lang="en-US" sz="2200" b="1" dirty="0" smtClean="0"/>
              <a:t>tested for </a:t>
            </a:r>
            <a:r>
              <a:rPr lang="en-US" sz="2200" b="1" dirty="0"/>
              <a:t>validity, reliability or bias</a:t>
            </a:r>
            <a:r>
              <a:rPr lang="en-US" sz="22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7184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305800" cy="990600"/>
          </a:xfrm>
        </p:spPr>
        <p:txBody>
          <a:bodyPr rtlCol="0">
            <a:noAutofit/>
          </a:bodyPr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 to Know About Formal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Assessments</a:t>
            </a:r>
            <a:endParaRPr lang="en-US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495800"/>
          </a:xfrm>
        </p:spPr>
        <p:txBody>
          <a:bodyPr>
            <a:normAutofit/>
          </a:bodyPr>
          <a:lstStyle/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000" b="1" i="1" dirty="0"/>
              <a:t>Type of assessment to </a:t>
            </a:r>
            <a:r>
              <a:rPr lang="en-US" sz="2000" b="1" i="1" dirty="0" smtClean="0"/>
              <a:t>use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Administration time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000" b="1" i="1" dirty="0"/>
              <a:t>Type of score </a:t>
            </a:r>
            <a:r>
              <a:rPr lang="en-US" sz="2000" b="1" i="1" dirty="0" smtClean="0"/>
              <a:t>report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Level of difficulty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Credentials needed to administer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Level A</a:t>
            </a:r>
            <a:r>
              <a:rPr lang="en-US" b="1" dirty="0"/>
              <a:t> instruments require no </a:t>
            </a:r>
            <a:r>
              <a:rPr lang="en-US" b="1" dirty="0" smtClean="0"/>
              <a:t>special qualifications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Level B</a:t>
            </a:r>
            <a:r>
              <a:rPr lang="en-US" b="1" dirty="0"/>
              <a:t> instruments require at </a:t>
            </a:r>
            <a:r>
              <a:rPr lang="en-US" b="1" dirty="0" smtClean="0"/>
              <a:t>least a </a:t>
            </a:r>
            <a:r>
              <a:rPr lang="en-US" b="1" dirty="0"/>
              <a:t>bachelor’s degree in psychology</a:t>
            </a:r>
            <a:r>
              <a:rPr lang="en-US" b="1" dirty="0" smtClean="0"/>
              <a:t>, counseling</a:t>
            </a:r>
            <a:r>
              <a:rPr lang="en-US" b="1" dirty="0"/>
              <a:t>, or a closely related </a:t>
            </a:r>
            <a:r>
              <a:rPr lang="en-US" b="1" dirty="0" smtClean="0"/>
              <a:t>field in </a:t>
            </a:r>
            <a:r>
              <a:rPr lang="en-US" b="1" dirty="0"/>
              <a:t>addition to </a:t>
            </a:r>
            <a:r>
              <a:rPr lang="en-US" b="1" dirty="0" smtClean="0"/>
              <a:t>specialized training </a:t>
            </a:r>
            <a:r>
              <a:rPr lang="en-US" b="1" dirty="0"/>
              <a:t>in </a:t>
            </a:r>
            <a:r>
              <a:rPr lang="en-US" b="1" dirty="0" smtClean="0"/>
              <a:t>assessments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Level C</a:t>
            </a:r>
            <a:r>
              <a:rPr lang="en-US" b="1" dirty="0"/>
              <a:t> instruments typically </a:t>
            </a:r>
            <a:r>
              <a:rPr lang="en-US" b="1" dirty="0" smtClean="0"/>
              <a:t>require a </a:t>
            </a:r>
            <a:r>
              <a:rPr lang="en-US" b="1" dirty="0"/>
              <a:t>graduate degree in psychology</a:t>
            </a:r>
            <a:r>
              <a:rPr lang="en-US" b="1" dirty="0" smtClean="0"/>
              <a:t>, education</a:t>
            </a:r>
            <a:r>
              <a:rPr lang="en-US" b="1" dirty="0"/>
              <a:t>, or a closely related field</a:t>
            </a:r>
            <a:r>
              <a:rPr lang="en-US" b="1" dirty="0" smtClean="0"/>
              <a:t>, including </a:t>
            </a:r>
            <a:r>
              <a:rPr lang="en-US" b="1" dirty="0"/>
              <a:t>advanced training in </a:t>
            </a:r>
            <a:r>
              <a:rPr lang="en-US" b="1" dirty="0" smtClean="0"/>
              <a:t>the administration </a:t>
            </a:r>
            <a:r>
              <a:rPr lang="en-US" b="1" dirty="0"/>
              <a:t>and interpretation </a:t>
            </a:r>
            <a:r>
              <a:rPr lang="en-US" b="1" dirty="0" smtClean="0"/>
              <a:t>of </a:t>
            </a:r>
            <a:r>
              <a:rPr lang="en-US" b="1" dirty="0"/>
              <a:t>psychological tests</a:t>
            </a:r>
            <a:endParaRPr lang="en-US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229600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Categories of Formal Assessment Instruments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07361"/>
            <a:ext cx="7524955" cy="4051437"/>
          </a:xfrm>
        </p:spPr>
        <p:txBody>
          <a:bodyPr>
            <a:normAutofit/>
          </a:bodyPr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Interest inventories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Abilities tests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Skills inventories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Work values inventories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Personality inventories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Career beliefs/thoughts/levels </a:t>
            </a:r>
            <a:r>
              <a:rPr lang="en-US" sz="2400" b="1" dirty="0" smtClean="0"/>
              <a:t>of decidedness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Career maturity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058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Formal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 Instruments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0580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Validity</a:t>
            </a:r>
            <a:r>
              <a:rPr lang="en-US" sz="2200" b="1" dirty="0" smtClean="0"/>
              <a:t> — </a:t>
            </a:r>
            <a:r>
              <a:rPr lang="en-US" sz="2200" dirty="0"/>
              <a:t>i</a:t>
            </a:r>
            <a:r>
              <a:rPr lang="en-US" sz="2200" b="1" dirty="0"/>
              <a:t>t measures what it </a:t>
            </a:r>
            <a:r>
              <a:rPr lang="en-US" sz="2200" b="1" dirty="0" smtClean="0"/>
              <a:t>has been </a:t>
            </a:r>
            <a:r>
              <a:rPr lang="en-US" sz="2200" b="1" dirty="0"/>
              <a:t>designed to </a:t>
            </a:r>
            <a:r>
              <a:rPr lang="en-US" sz="2200" b="1" dirty="0" smtClean="0"/>
              <a:t>measure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Reliability</a:t>
            </a:r>
            <a:r>
              <a:rPr lang="en-US" sz="2200" b="1" dirty="0" smtClean="0"/>
              <a:t> — </a:t>
            </a:r>
            <a:r>
              <a:rPr lang="en-US" sz="2200" b="1" dirty="0"/>
              <a:t>it provides </a:t>
            </a:r>
            <a:r>
              <a:rPr lang="en-US" sz="2200" b="1" dirty="0" smtClean="0"/>
              <a:t>an accurate </a:t>
            </a:r>
            <a:r>
              <a:rPr lang="en-US" sz="2200" b="1" dirty="0"/>
              <a:t>and consistent measurement </a:t>
            </a:r>
            <a:r>
              <a:rPr lang="en-US" sz="2200" b="1" dirty="0" smtClean="0"/>
              <a:t>over time.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Bias</a:t>
            </a:r>
            <a:r>
              <a:rPr lang="en-US" sz="2200" b="1" dirty="0" smtClean="0"/>
              <a:t> — </a:t>
            </a:r>
            <a:r>
              <a:rPr lang="en-US" sz="2200" b="1" dirty="0"/>
              <a:t>considered “biased” if </a:t>
            </a:r>
            <a:r>
              <a:rPr lang="en-US" sz="2200" b="1" dirty="0" smtClean="0"/>
              <a:t>it unfairly </a:t>
            </a:r>
            <a:r>
              <a:rPr lang="en-US" sz="2200" b="1" dirty="0"/>
              <a:t>favors or impedes a particular </a:t>
            </a:r>
            <a:r>
              <a:rPr lang="en-US" sz="2200" b="1" dirty="0" smtClean="0"/>
              <a:t>group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Types of results </a:t>
            </a:r>
            <a:r>
              <a:rPr lang="en-US" sz="2200" b="1" dirty="0" smtClean="0"/>
              <a:t>— In what way or ways are the results available?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534400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Informal Assessments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07361"/>
            <a:ext cx="7524955" cy="4364839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900" b="1" dirty="0" smtClean="0"/>
              <a:t>Forced-choice activities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900" b="1" dirty="0" smtClean="0"/>
              <a:t>Card sorts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900" b="1" dirty="0" smtClean="0"/>
              <a:t>Checklists or structured worksheets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900" b="1" dirty="0" smtClean="0"/>
              <a:t>Guided imagery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900" b="1" dirty="0" smtClean="0"/>
              <a:t>Transferable skill activities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900" b="1" dirty="0" smtClean="0"/>
              <a:t>Checklists of </a:t>
            </a:r>
            <a:r>
              <a:rPr lang="en-US" sz="2900" b="1" dirty="0"/>
              <a:t>interests, values, or abilities</a:t>
            </a:r>
            <a:endParaRPr lang="en-US" sz="2900" b="1" dirty="0" smtClean="0"/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900" b="1" dirty="0" smtClean="0"/>
              <a:t>Interviews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900" b="1" dirty="0" smtClean="0"/>
              <a:t>Group discussions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900" b="1" dirty="0" smtClean="0"/>
              <a:t>Writing  samples</a:t>
            </a:r>
            <a:r>
              <a:rPr lang="en-US" sz="2900" b="1" dirty="0"/>
              <a:t> </a:t>
            </a:r>
            <a:endParaRPr lang="en-US" sz="29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900" b="1" dirty="0"/>
              <a:t>O</a:t>
            </a:r>
            <a:r>
              <a:rPr lang="en-US" sz="2900" b="1" dirty="0" smtClean="0"/>
              <a:t>bservation of </a:t>
            </a:r>
            <a:r>
              <a:rPr lang="en-US" sz="2900" b="1" dirty="0"/>
              <a:t>skills being </a:t>
            </a:r>
            <a:r>
              <a:rPr lang="en-US" sz="2900" b="1" dirty="0" smtClean="0"/>
              <a:t>demonstrated</a:t>
            </a:r>
            <a:endParaRPr lang="en-US" sz="29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900" b="1" dirty="0"/>
              <a:t>J</a:t>
            </a:r>
            <a:r>
              <a:rPr lang="en-US" sz="2900" b="1" dirty="0" smtClean="0"/>
              <a:t>ob shadowing</a:t>
            </a:r>
          </a:p>
          <a:p>
            <a:pPr eaLnBrk="1" hangingPunct="1">
              <a:buSzPct val="80000"/>
            </a:pPr>
            <a:endParaRPr lang="en-US" b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125113" cy="924475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Informal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 Instruments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4714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Subjectivity: </a:t>
            </a:r>
            <a:r>
              <a:rPr lang="en-US" b="1" dirty="0" smtClean="0"/>
              <a:t>They </a:t>
            </a:r>
            <a:r>
              <a:rPr lang="en-US" b="1" dirty="0"/>
              <a:t>have not been </a:t>
            </a:r>
            <a:r>
              <a:rPr lang="en-US" b="1" dirty="0" smtClean="0"/>
              <a:t>developed around </a:t>
            </a:r>
            <a:r>
              <a:rPr lang="en-US" b="1" dirty="0"/>
              <a:t>scientific guidelines (norms</a:t>
            </a:r>
            <a:r>
              <a:rPr lang="en-US" b="1" dirty="0" smtClean="0"/>
              <a:t>, reliability </a:t>
            </a:r>
            <a:r>
              <a:rPr lang="en-US" b="1" dirty="0"/>
              <a:t>measures, scoring) in the </a:t>
            </a:r>
            <a:r>
              <a:rPr lang="en-US" b="1" dirty="0" smtClean="0"/>
              <a:t>same way </a:t>
            </a:r>
            <a:r>
              <a:rPr lang="en-US" b="1" dirty="0"/>
              <a:t>that standardized tests </a:t>
            </a:r>
            <a:r>
              <a:rPr lang="en-US" b="1" dirty="0" smtClean="0"/>
              <a:t>have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Time:</a:t>
            </a:r>
            <a:r>
              <a:rPr lang="en-US" b="1" i="1" dirty="0"/>
              <a:t> </a:t>
            </a:r>
            <a:r>
              <a:rPr lang="en-US" b="1" dirty="0"/>
              <a:t>Informal assessments </a:t>
            </a:r>
            <a:r>
              <a:rPr lang="en-US" b="1" dirty="0" smtClean="0"/>
              <a:t>sometimes require </a:t>
            </a:r>
            <a:r>
              <a:rPr lang="en-US" b="1" dirty="0"/>
              <a:t>more time to administer, or </a:t>
            </a:r>
            <a:r>
              <a:rPr lang="en-US" b="1" dirty="0" smtClean="0"/>
              <a:t>to customize</a:t>
            </a:r>
            <a:r>
              <a:rPr lang="en-US" b="1" dirty="0"/>
              <a:t>, than formal </a:t>
            </a:r>
            <a:r>
              <a:rPr lang="en-US" b="1" dirty="0" smtClean="0"/>
              <a:t>instruments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Interpretation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:</a:t>
            </a:r>
            <a:r>
              <a:rPr lang="en-US" b="1" dirty="0"/>
              <a:t> When used </a:t>
            </a:r>
            <a:r>
              <a:rPr lang="en-US" b="1" dirty="0" smtClean="0"/>
              <a:t>properly, they demand </a:t>
            </a:r>
            <a:r>
              <a:rPr lang="en-US" b="1" dirty="0"/>
              <a:t>thoughtful </a:t>
            </a:r>
            <a:r>
              <a:rPr lang="en-US" b="1" dirty="0" smtClean="0"/>
              <a:t>interpretation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Unproven </a:t>
            </a: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Validity: </a:t>
            </a:r>
            <a:r>
              <a:rPr lang="en-US" b="1" dirty="0"/>
              <a:t>The validity of </a:t>
            </a:r>
            <a:r>
              <a:rPr lang="en-US" b="1" dirty="0" smtClean="0"/>
              <a:t>most informal </a:t>
            </a:r>
            <a:r>
              <a:rPr lang="en-US" b="1" dirty="0"/>
              <a:t>assessments </a:t>
            </a:r>
            <a:r>
              <a:rPr lang="en-US" b="1" dirty="0" smtClean="0"/>
              <a:t>has </a:t>
            </a:r>
            <a:r>
              <a:rPr lang="en-US" b="1" dirty="0"/>
              <a:t>not </a:t>
            </a:r>
            <a:r>
              <a:rPr lang="en-US" b="1" dirty="0" smtClean="0"/>
              <a:t>been studied </a:t>
            </a:r>
            <a:r>
              <a:rPr lang="en-US" b="1" dirty="0"/>
              <a:t>and, is therefore, </a:t>
            </a:r>
            <a:r>
              <a:rPr lang="en-US" b="1" dirty="0" smtClean="0"/>
              <a:t>unproven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382000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in Working with Assessments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229600" cy="4051437"/>
          </a:xfrm>
        </p:spPr>
        <p:txBody>
          <a:bodyPr rtlCol="0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1: Determine whether </a:t>
            </a:r>
            <a:r>
              <a:rPr lang="en-US" sz="2000" b="1" dirty="0" smtClean="0"/>
              <a:t>assessment would </a:t>
            </a:r>
            <a:r>
              <a:rPr lang="en-US" sz="2000" b="1" dirty="0"/>
              <a:t>be helpful to the client and, if so</a:t>
            </a:r>
            <a:r>
              <a:rPr lang="en-US" sz="2000" b="1" dirty="0" smtClean="0"/>
              <a:t>, for </a:t>
            </a:r>
            <a:r>
              <a:rPr lang="en-US" sz="2000" b="1" dirty="0"/>
              <a:t>what purpose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2: Select the instrument </a:t>
            </a:r>
            <a:r>
              <a:rPr lang="en-US" sz="2000" b="1" dirty="0" smtClean="0"/>
              <a:t>or instruments </a:t>
            </a:r>
            <a:r>
              <a:rPr lang="en-US" sz="2000" b="1" dirty="0"/>
              <a:t>best suited to </a:t>
            </a:r>
            <a:r>
              <a:rPr lang="en-US" sz="2000" b="1" dirty="0" smtClean="0"/>
              <a:t>the client’s </a:t>
            </a:r>
            <a:r>
              <a:rPr lang="en-US" sz="2000" b="1" dirty="0"/>
              <a:t>needs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3: Prepare the client for assessment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4: Administer the assessment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5: Score the responses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6: Interpret and use the results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7: Maintain records.</a:t>
            </a:r>
            <a:endParaRPr lang="en-US" sz="2000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458200" cy="924475"/>
          </a:xfrm>
        </p:spPr>
        <p:txBody>
          <a:bodyPr/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Preparing Clients for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7361"/>
            <a:ext cx="74487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Use </a:t>
            </a:r>
            <a:r>
              <a:rPr lang="en-US" sz="2000" b="1" dirty="0"/>
              <a:t>your </a:t>
            </a:r>
            <a:r>
              <a:rPr lang="en-US" sz="2000" b="1" dirty="0" smtClean="0"/>
              <a:t>helping skills </a:t>
            </a:r>
            <a:r>
              <a:rPr lang="en-US" sz="2000" b="1" dirty="0"/>
              <a:t>to understand their reactions </a:t>
            </a:r>
            <a:r>
              <a:rPr lang="en-US" sz="2000" b="1" dirty="0" smtClean="0"/>
              <a:t>after they </a:t>
            </a:r>
            <a:r>
              <a:rPr lang="en-US" sz="2000" b="1" dirty="0"/>
              <a:t>have received their assessment </a:t>
            </a:r>
            <a:r>
              <a:rPr lang="en-US" sz="2000" b="1" dirty="0" smtClean="0"/>
              <a:t>results and interpretation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P</a:t>
            </a:r>
            <a:r>
              <a:rPr lang="en-US" sz="2000" b="1" dirty="0" smtClean="0"/>
              <a:t>oint </a:t>
            </a:r>
            <a:r>
              <a:rPr lang="en-US" sz="2000" b="1" dirty="0"/>
              <a:t>them to </a:t>
            </a:r>
            <a:r>
              <a:rPr lang="en-US" sz="2000" b="1" dirty="0" smtClean="0"/>
              <a:t>specific resources </a:t>
            </a:r>
            <a:r>
              <a:rPr lang="en-US" sz="2000" b="1" dirty="0"/>
              <a:t>to research the </a:t>
            </a:r>
            <a:r>
              <a:rPr lang="en-US" sz="2000" b="1" dirty="0" smtClean="0"/>
              <a:t>occupations that are </a:t>
            </a:r>
            <a:r>
              <a:rPr lang="en-US" sz="2000" b="1" dirty="0"/>
              <a:t>indicated from the </a:t>
            </a:r>
            <a:r>
              <a:rPr lang="en-US" sz="2000" b="1" dirty="0" smtClean="0"/>
              <a:t>results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For </a:t>
            </a:r>
            <a:r>
              <a:rPr lang="en-US" sz="2000" b="1" dirty="0"/>
              <a:t>clients who are eager to proceed, </a:t>
            </a:r>
            <a:r>
              <a:rPr lang="en-US" sz="2000" b="1" dirty="0" smtClean="0"/>
              <a:t>specific short- </a:t>
            </a:r>
            <a:r>
              <a:rPr lang="en-US" sz="2000" b="1" dirty="0"/>
              <a:t>and long-term goals should be </a:t>
            </a:r>
            <a:r>
              <a:rPr lang="en-US" sz="2000" b="1" dirty="0" smtClean="0"/>
              <a:t>added to </a:t>
            </a:r>
            <a:r>
              <a:rPr lang="en-US" sz="2000" b="1" dirty="0"/>
              <a:t>their career plan</a:t>
            </a:r>
          </a:p>
        </p:txBody>
      </p:sp>
    </p:spTree>
    <p:extLst>
      <p:ext uri="{BB962C8B-B14F-4D97-AF65-F5344CB8AC3E}">
        <p14:creationId xmlns:p14="http://schemas.microsoft.com/office/powerpoint/2010/main" val="158972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125113" cy="924475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Objectives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232335"/>
              </p:ext>
            </p:extLst>
          </p:nvPr>
        </p:nvGraphicFramePr>
        <p:xfrm>
          <a:off x="457200" y="1295400"/>
          <a:ext cx="8229600" cy="5105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Assessments in Career Development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7361"/>
            <a:ext cx="7601155" cy="405143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A</a:t>
            </a:r>
            <a:r>
              <a:rPr lang="en-US" sz="2000" b="1" dirty="0" smtClean="0"/>
              <a:t>ssessments </a:t>
            </a:r>
            <a:r>
              <a:rPr lang="en-US" sz="2000" b="1" dirty="0"/>
              <a:t>are used to </a:t>
            </a:r>
            <a:r>
              <a:rPr lang="en-US" sz="2000" b="1" dirty="0" smtClean="0"/>
              <a:t>help clients </a:t>
            </a:r>
            <a:r>
              <a:rPr lang="en-US" sz="2000" b="1" dirty="0"/>
              <a:t>learn more about their interests, values</a:t>
            </a:r>
            <a:r>
              <a:rPr lang="en-US" sz="2000" b="1" dirty="0" smtClean="0"/>
              <a:t>, and skills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Assessment instruments help clients understand </a:t>
            </a:r>
            <a:r>
              <a:rPr lang="en-US" sz="2000" b="1" dirty="0"/>
              <a:t>their career needs and </a:t>
            </a:r>
            <a:r>
              <a:rPr lang="en-US" sz="2000" b="1" dirty="0" smtClean="0"/>
              <a:t>possibilities so </a:t>
            </a:r>
            <a:r>
              <a:rPr lang="en-US" sz="2000" b="1" dirty="0"/>
              <a:t>they can make well-informed </a:t>
            </a:r>
            <a:r>
              <a:rPr lang="en-US" sz="2000" b="1" dirty="0" smtClean="0"/>
              <a:t>decisions about </a:t>
            </a:r>
            <a:r>
              <a:rPr lang="en-US" sz="2000" b="1" dirty="0"/>
              <a:t>their </a:t>
            </a:r>
            <a:r>
              <a:rPr lang="en-US" sz="2000" b="1" dirty="0" smtClean="0"/>
              <a:t>future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As </a:t>
            </a:r>
            <a:r>
              <a:rPr lang="en-US" sz="2000" b="1" dirty="0"/>
              <a:t>a career services provider, </a:t>
            </a:r>
            <a:r>
              <a:rPr lang="en-US" sz="2000" b="1" dirty="0" smtClean="0"/>
              <a:t>you will </a:t>
            </a:r>
            <a:r>
              <a:rPr lang="en-US" sz="2000" b="1" dirty="0"/>
              <a:t>play an important role in this process </a:t>
            </a:r>
            <a:r>
              <a:rPr lang="en-US" sz="2000" b="1" dirty="0" smtClean="0"/>
              <a:t>by: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orienting </a:t>
            </a:r>
            <a:r>
              <a:rPr lang="en-US" sz="1800" b="1" dirty="0"/>
              <a:t>clients to assessment </a:t>
            </a:r>
            <a:r>
              <a:rPr lang="en-US" sz="1800" b="1" dirty="0" smtClean="0"/>
              <a:t>procedures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answering </a:t>
            </a:r>
            <a:r>
              <a:rPr lang="en-US" sz="1800" b="1" dirty="0"/>
              <a:t>their questions about the </a:t>
            </a:r>
            <a:r>
              <a:rPr lang="en-US" sz="1800" b="1" dirty="0" smtClean="0"/>
              <a:t>purpose of </a:t>
            </a:r>
            <a:r>
              <a:rPr lang="en-US" sz="1800" b="1" dirty="0"/>
              <a:t>specific </a:t>
            </a:r>
            <a:r>
              <a:rPr lang="en-US" sz="1800" b="1" dirty="0" smtClean="0"/>
              <a:t>instruments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helping </a:t>
            </a:r>
            <a:r>
              <a:rPr lang="en-US" sz="1800" b="1" dirty="0"/>
              <a:t>them use these results to explore </a:t>
            </a:r>
            <a:r>
              <a:rPr lang="en-US" sz="1800" b="1" dirty="0" smtClean="0"/>
              <a:t>and make </a:t>
            </a:r>
            <a:r>
              <a:rPr lang="en-US" sz="1800" b="1" dirty="0"/>
              <a:t>decisions about occupations and </a:t>
            </a:r>
            <a:r>
              <a:rPr lang="en-US" sz="1800" b="1" dirty="0" smtClean="0"/>
              <a:t>jobs suggested </a:t>
            </a:r>
            <a:r>
              <a:rPr lang="en-US" sz="1800" b="1" dirty="0"/>
              <a:t>by the </a:t>
            </a:r>
            <a:r>
              <a:rPr lang="en-US" sz="1800" b="1" dirty="0" smtClean="0"/>
              <a:t>results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051767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75724"/>
            <a:ext cx="8229600" cy="1534076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Relationship between career development theory and assessment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07361"/>
            <a:ext cx="72201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Assessments </a:t>
            </a:r>
            <a:r>
              <a:rPr lang="en-US" sz="2400" b="1" dirty="0" smtClean="0"/>
              <a:t>are one </a:t>
            </a:r>
            <a:r>
              <a:rPr lang="en-US" sz="2400" b="1" dirty="0"/>
              <a:t>of the “bridges” that bring </a:t>
            </a:r>
            <a:r>
              <a:rPr lang="en-US" sz="2400" b="1" dirty="0" smtClean="0"/>
              <a:t>conceptual theories </a:t>
            </a:r>
            <a:r>
              <a:rPr lang="en-US" sz="2400" b="1" dirty="0"/>
              <a:t>into </a:t>
            </a:r>
            <a:r>
              <a:rPr lang="en-US" sz="2400" b="1" dirty="0" smtClean="0"/>
              <a:t>practice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T</a:t>
            </a:r>
            <a:r>
              <a:rPr lang="en-US" sz="2400" b="1" dirty="0" smtClean="0"/>
              <a:t>hey </a:t>
            </a:r>
            <a:r>
              <a:rPr lang="en-US" sz="2400" b="1" dirty="0"/>
              <a:t>represent a way </a:t>
            </a:r>
            <a:r>
              <a:rPr lang="en-US" sz="2400" b="1" dirty="0" smtClean="0"/>
              <a:t>of putting </a:t>
            </a:r>
            <a:r>
              <a:rPr lang="en-US" sz="2400" b="1" dirty="0"/>
              <a:t>into </a:t>
            </a:r>
            <a:r>
              <a:rPr lang="en-US" sz="2400" b="1" dirty="0" smtClean="0"/>
              <a:t>operation </a:t>
            </a:r>
            <a:r>
              <a:rPr lang="en-US" sz="2400" b="1" dirty="0"/>
              <a:t>the theory’s </a:t>
            </a:r>
            <a:r>
              <a:rPr lang="en-US" sz="2400" b="1" dirty="0" smtClean="0"/>
              <a:t>constructs</a:t>
            </a:r>
          </a:p>
        </p:txBody>
      </p:sp>
    </p:spTree>
    <p:extLst>
      <p:ext uri="{BB962C8B-B14F-4D97-AF65-F5344CB8AC3E}">
        <p14:creationId xmlns:p14="http://schemas.microsoft.com/office/powerpoint/2010/main" val="1258973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125113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Terms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7677355" cy="433479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Assessment:</a:t>
            </a:r>
            <a:r>
              <a:rPr lang="en-US" b="1" i="1" dirty="0"/>
              <a:t> </a:t>
            </a:r>
            <a:r>
              <a:rPr lang="en-US" b="1" dirty="0" smtClean="0"/>
              <a:t>As </a:t>
            </a:r>
            <a:r>
              <a:rPr lang="en-US" b="1" dirty="0"/>
              <a:t>a noun, it refers to the method or </a:t>
            </a:r>
            <a:r>
              <a:rPr lang="en-US" b="1" dirty="0" smtClean="0"/>
              <a:t>tool for </a:t>
            </a:r>
            <a:r>
              <a:rPr lang="en-US" b="1" dirty="0"/>
              <a:t>evaluating or estimating </a:t>
            </a:r>
            <a:r>
              <a:rPr lang="en-US" b="1" dirty="0" smtClean="0"/>
              <a:t>someone or something. As a verb</a:t>
            </a:r>
            <a:r>
              <a:rPr lang="en-US" b="1" dirty="0"/>
              <a:t>, it refers to the administration of </a:t>
            </a:r>
            <a:r>
              <a:rPr lang="en-US" b="1" dirty="0" smtClean="0"/>
              <a:t>or participation </a:t>
            </a:r>
            <a:r>
              <a:rPr lang="en-US" b="1" dirty="0"/>
              <a:t>in that </a:t>
            </a:r>
            <a:r>
              <a:rPr lang="en-US" b="1" dirty="0" smtClean="0"/>
              <a:t>method.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Instrument:</a:t>
            </a:r>
            <a:r>
              <a:rPr lang="en-US" b="1" i="1" dirty="0"/>
              <a:t> </a:t>
            </a:r>
            <a:r>
              <a:rPr lang="en-US" b="1" dirty="0"/>
              <a:t>A</a:t>
            </a:r>
            <a:r>
              <a:rPr lang="en-US" b="1" dirty="0" smtClean="0"/>
              <a:t> </a:t>
            </a:r>
            <a:r>
              <a:rPr lang="en-US" b="1" dirty="0"/>
              <a:t>general term that </a:t>
            </a:r>
            <a:r>
              <a:rPr lang="en-US" b="1" dirty="0" smtClean="0"/>
              <a:t>refers to </a:t>
            </a:r>
            <a:r>
              <a:rPr lang="en-US" b="1" dirty="0"/>
              <a:t>the assessment tool, and includes </a:t>
            </a:r>
            <a:r>
              <a:rPr lang="en-US" b="1" dirty="0" smtClean="0"/>
              <a:t>both tests </a:t>
            </a:r>
            <a:r>
              <a:rPr lang="en-US" b="1" dirty="0"/>
              <a:t>and inventories.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Test:</a:t>
            </a:r>
            <a:r>
              <a:rPr lang="en-US" b="1" i="1" dirty="0"/>
              <a:t> </a:t>
            </a:r>
            <a:r>
              <a:rPr lang="en-US" b="1" dirty="0"/>
              <a:t>G</a:t>
            </a:r>
            <a:r>
              <a:rPr lang="en-US" b="1" dirty="0" smtClean="0"/>
              <a:t>enerally </a:t>
            </a:r>
            <a:r>
              <a:rPr lang="en-US" b="1" dirty="0"/>
              <a:t>applied to a </a:t>
            </a:r>
            <a:r>
              <a:rPr lang="en-US" b="1" dirty="0" smtClean="0"/>
              <a:t>scientifically developed </a:t>
            </a:r>
            <a:r>
              <a:rPr lang="en-US" b="1" dirty="0"/>
              <a:t>instrument that </a:t>
            </a:r>
            <a:r>
              <a:rPr lang="en-US" b="1" dirty="0" smtClean="0"/>
              <a:t>measures ability or achievement. The </a:t>
            </a:r>
            <a:r>
              <a:rPr lang="en-US" b="1" dirty="0"/>
              <a:t>items included on tests </a:t>
            </a:r>
            <a:r>
              <a:rPr lang="en-US" b="1" dirty="0" smtClean="0"/>
              <a:t>have answers </a:t>
            </a:r>
            <a:r>
              <a:rPr lang="en-US" b="1" dirty="0"/>
              <a:t>that are either right or wrong.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Inventory</a:t>
            </a: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:</a:t>
            </a:r>
            <a:r>
              <a:rPr lang="en-US" b="1" i="1" dirty="0"/>
              <a:t> </a:t>
            </a:r>
            <a:r>
              <a:rPr lang="en-US" b="1" dirty="0"/>
              <a:t>U</a:t>
            </a:r>
            <a:r>
              <a:rPr lang="en-US" b="1" dirty="0" smtClean="0"/>
              <a:t>sed </a:t>
            </a:r>
            <a:r>
              <a:rPr lang="en-US" b="1" dirty="0"/>
              <a:t>to describe a </a:t>
            </a:r>
            <a:r>
              <a:rPr lang="en-US" b="1" dirty="0" smtClean="0"/>
              <a:t>less formal </a:t>
            </a:r>
            <a:r>
              <a:rPr lang="en-US" b="1" dirty="0"/>
              <a:t>questionnaire that is </a:t>
            </a:r>
            <a:r>
              <a:rPr lang="en-US" b="1" dirty="0" smtClean="0"/>
              <a:t>designed to </a:t>
            </a:r>
            <a:r>
              <a:rPr lang="en-US" b="1" dirty="0"/>
              <a:t>help individuals learn more </a:t>
            </a:r>
            <a:r>
              <a:rPr lang="en-US" b="1" dirty="0" smtClean="0"/>
              <a:t>about themselves</a:t>
            </a:r>
            <a:r>
              <a:rPr lang="en-US" b="1" dirty="0"/>
              <a:t>. There are no “right” </a:t>
            </a:r>
            <a:r>
              <a:rPr lang="en-US" b="1" dirty="0" smtClean="0"/>
              <a:t>or “</a:t>
            </a:r>
            <a:r>
              <a:rPr lang="en-US" b="1" dirty="0"/>
              <a:t>wrong” answers on an inventory</a:t>
            </a:r>
            <a:r>
              <a:rPr lang="en-US" b="1" dirty="0" smtClean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0718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Guidelines for Selecting and Using Assessments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448755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Cost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Target Audience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How will the results be used?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Psychometric properties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Format of the instrument and the results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Amount of time to administer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Qualifications needed to interpret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Documentation provided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Opinions </a:t>
            </a:r>
            <a:r>
              <a:rPr lang="en-US" sz="2400" b="1" dirty="0" smtClean="0"/>
              <a:t>of</a:t>
            </a:r>
            <a:r>
              <a:rPr lang="en-US" sz="2200" b="1" dirty="0" smtClean="0"/>
              <a:t> other professionals</a:t>
            </a:r>
          </a:p>
          <a:p>
            <a:pPr eaLnBrk="1" hangingPunct="1">
              <a:lnSpc>
                <a:spcPct val="80000"/>
              </a:lnSpc>
            </a:pPr>
            <a:endParaRPr lang="en-US" sz="30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Ethical Considerations When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Career Assessments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Training Needed to Administer and Interpret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Scope of Practice/Competence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Appropriate Use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Online Assessment Instruments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Communication with one’s Employer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524955" cy="924475"/>
          </a:xfrm>
        </p:spPr>
        <p:txBody>
          <a:bodyPr/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Remember When 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Assessments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153400" cy="4953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6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Overdependence on </a:t>
            </a:r>
            <a:r>
              <a:rPr lang="en-US" sz="26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assessment instruments: </a:t>
            </a:r>
            <a:r>
              <a:rPr lang="en-US" sz="2400" b="1" dirty="0"/>
              <a:t>inventories cannot tell clients </a:t>
            </a:r>
            <a:r>
              <a:rPr lang="en-US" sz="2400" b="1" dirty="0" smtClean="0"/>
              <a:t>what to </a:t>
            </a:r>
            <a:r>
              <a:rPr lang="en-US" sz="2400" b="1" dirty="0"/>
              <a:t>do with their lives. You will need </a:t>
            </a:r>
            <a:r>
              <a:rPr lang="en-US" sz="2400" b="1" dirty="0" smtClean="0"/>
              <a:t>to gently </a:t>
            </a:r>
            <a:r>
              <a:rPr lang="en-US" sz="2400" b="1" dirty="0"/>
              <a:t>redirect client perceptions </a:t>
            </a:r>
            <a:r>
              <a:rPr lang="en-US" sz="2400" b="1" dirty="0" smtClean="0"/>
              <a:t>about magical </a:t>
            </a:r>
            <a:r>
              <a:rPr lang="en-US" sz="2400" b="1" dirty="0"/>
              <a:t>abilities of assessments and </a:t>
            </a:r>
            <a:r>
              <a:rPr lang="en-US" sz="2400" b="1" dirty="0" smtClean="0"/>
              <a:t>keep expectations </a:t>
            </a:r>
            <a:r>
              <a:rPr lang="en-US" sz="2400" b="1" dirty="0"/>
              <a:t>realistic</a:t>
            </a:r>
            <a:endParaRPr lang="en-US" sz="2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Inadequate Interpretation: </a:t>
            </a:r>
            <a:r>
              <a:rPr lang="en-US" sz="2400" b="1" dirty="0"/>
              <a:t>you will need to </a:t>
            </a:r>
            <a:endParaRPr lang="en-US" sz="24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b="1" dirty="0" smtClean="0"/>
              <a:t>check the validity </a:t>
            </a:r>
            <a:r>
              <a:rPr lang="en-US" sz="2200" b="1" dirty="0"/>
              <a:t>of the </a:t>
            </a:r>
            <a:r>
              <a:rPr lang="en-US" sz="2200" b="1" dirty="0" smtClean="0"/>
              <a:t>results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b="1" dirty="0" smtClean="0"/>
              <a:t>review </a:t>
            </a:r>
            <a:r>
              <a:rPr lang="en-US" sz="2200" b="1" dirty="0"/>
              <a:t>key </a:t>
            </a:r>
            <a:r>
              <a:rPr lang="en-US" sz="2200" b="1" dirty="0" smtClean="0"/>
              <a:t>factors about </a:t>
            </a:r>
            <a:r>
              <a:rPr lang="en-US" sz="2200" b="1" dirty="0"/>
              <a:t>the </a:t>
            </a:r>
            <a:r>
              <a:rPr lang="en-US" sz="2200" b="1" dirty="0" smtClean="0"/>
              <a:t>client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b="1" dirty="0" smtClean="0"/>
              <a:t>anticipate </a:t>
            </a:r>
            <a:r>
              <a:rPr lang="en-US" sz="2200" b="1" dirty="0"/>
              <a:t>the </a:t>
            </a:r>
            <a:r>
              <a:rPr lang="en-US" sz="2200" b="1" dirty="0" smtClean="0"/>
              <a:t>client’s questions </a:t>
            </a:r>
            <a:r>
              <a:rPr lang="en-US" sz="2200" b="1" dirty="0"/>
              <a:t>and </a:t>
            </a:r>
            <a:r>
              <a:rPr lang="en-US" sz="2200" b="1" dirty="0" smtClean="0"/>
              <a:t>reactions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b="1" dirty="0" smtClean="0"/>
              <a:t>think about how </a:t>
            </a:r>
            <a:r>
              <a:rPr lang="en-US" sz="2200" b="1" dirty="0"/>
              <a:t>to </a:t>
            </a:r>
            <a:r>
              <a:rPr lang="en-US" sz="2200" b="1" dirty="0" smtClean="0"/>
              <a:t>describe </a:t>
            </a:r>
            <a:r>
              <a:rPr lang="en-US" sz="2200" b="1" dirty="0"/>
              <a:t>the results in a way that </a:t>
            </a:r>
            <a:r>
              <a:rPr lang="en-US" sz="2200" b="1" dirty="0" smtClean="0"/>
              <a:t>will make </a:t>
            </a:r>
            <a:r>
              <a:rPr lang="en-US" sz="2200" b="1" dirty="0"/>
              <a:t>sense to the </a:t>
            </a:r>
            <a:r>
              <a:rPr lang="en-US" sz="2200" b="1" dirty="0" smtClean="0"/>
              <a:t>client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Inappropriate Use: </a:t>
            </a:r>
            <a:r>
              <a:rPr lang="en-US" sz="2400" b="1" dirty="0" smtClean="0"/>
              <a:t>it is important </a:t>
            </a:r>
            <a:r>
              <a:rPr lang="en-US" sz="2400" b="1" dirty="0"/>
              <a:t>to choose an assessment tool </a:t>
            </a:r>
            <a:r>
              <a:rPr lang="en-US" sz="2400" b="1" dirty="0" smtClean="0"/>
              <a:t>that is </a:t>
            </a:r>
            <a:r>
              <a:rPr lang="en-US" sz="2400" b="1" dirty="0"/>
              <a:t>appropriate for the </a:t>
            </a:r>
            <a:r>
              <a:rPr lang="en-US" sz="2400" b="1" dirty="0" smtClean="0"/>
              <a:t>individual or group being assessed.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Inadequate Client Preparation: </a:t>
            </a:r>
            <a:r>
              <a:rPr lang="en-US" sz="2600" b="1" dirty="0"/>
              <a:t>You can prepare clients for </a:t>
            </a:r>
            <a:r>
              <a:rPr lang="en-US" sz="2600" b="1" dirty="0" smtClean="0"/>
              <a:t>assessment by </a:t>
            </a:r>
            <a:r>
              <a:rPr lang="en-US" sz="2600" b="1" dirty="0"/>
              <a:t>explaining the procedures and </a:t>
            </a:r>
            <a:r>
              <a:rPr lang="en-US" sz="2600" b="1" dirty="0" smtClean="0"/>
              <a:t>letting them </a:t>
            </a:r>
            <a:r>
              <a:rPr lang="en-US" sz="2600" b="1" dirty="0"/>
              <a:t>know what to expect</a:t>
            </a:r>
            <a:endParaRPr lang="en-US" sz="2600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153400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Uses of Assessments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001000" cy="444103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exploration: </a:t>
            </a:r>
            <a:r>
              <a:rPr lang="en-US" sz="2800" b="1" dirty="0"/>
              <a:t>Learning more about </a:t>
            </a:r>
            <a:r>
              <a:rPr lang="en-US" sz="2800" b="1" dirty="0" smtClean="0"/>
              <a:t>a client’s </a:t>
            </a:r>
            <a:r>
              <a:rPr lang="en-US" sz="2800" b="1" dirty="0"/>
              <a:t>interests, preferences, skills, or </a:t>
            </a:r>
            <a:r>
              <a:rPr lang="en-US" sz="2800" b="1" dirty="0" smtClean="0"/>
              <a:t>values to </a:t>
            </a:r>
            <a:r>
              <a:rPr lang="en-US" sz="2800" b="1" dirty="0"/>
              <a:t>explore career </a:t>
            </a:r>
            <a:r>
              <a:rPr lang="en-US" sz="2800" b="1" dirty="0" smtClean="0"/>
              <a:t>options</a:t>
            </a:r>
            <a:endParaRPr lang="en-US" sz="2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decision-making: </a:t>
            </a:r>
            <a:r>
              <a:rPr lang="en-US" sz="2800" b="1" dirty="0" smtClean="0"/>
              <a:t>Helping clients </a:t>
            </a:r>
            <a:r>
              <a:rPr lang="en-US" sz="2800" b="1" dirty="0"/>
              <a:t>make effective career </a:t>
            </a:r>
            <a:r>
              <a:rPr lang="en-US" sz="2800" b="1" dirty="0" smtClean="0"/>
              <a:t>decisions by </a:t>
            </a:r>
            <a:r>
              <a:rPr lang="en-US" sz="2800" b="1" dirty="0"/>
              <a:t>understanding their </a:t>
            </a:r>
            <a:r>
              <a:rPr lang="en-US" sz="2800" b="1" dirty="0" smtClean="0"/>
              <a:t>decision-making style </a:t>
            </a:r>
            <a:r>
              <a:rPr lang="en-US" sz="2800" b="1" dirty="0"/>
              <a:t>and identifying </a:t>
            </a:r>
            <a:r>
              <a:rPr lang="en-US" sz="2800" b="1" dirty="0" smtClean="0"/>
              <a:t>potential barriers</a:t>
            </a:r>
            <a:endParaRPr lang="en-US" sz="2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Educational planning: </a:t>
            </a:r>
            <a:r>
              <a:rPr lang="en-US" sz="2800" b="1" dirty="0" smtClean="0"/>
              <a:t>Determining current </a:t>
            </a:r>
            <a:r>
              <a:rPr lang="en-US" sz="2800" b="1" dirty="0"/>
              <a:t>educational </a:t>
            </a:r>
            <a:r>
              <a:rPr lang="en-US" sz="2800" b="1" dirty="0" smtClean="0"/>
              <a:t>attainment</a:t>
            </a:r>
            <a:r>
              <a:rPr lang="en-US" sz="2800" b="1" dirty="0"/>
              <a:t>, </a:t>
            </a:r>
            <a:r>
              <a:rPr lang="en-US" sz="2800" b="1" dirty="0" smtClean="0"/>
              <a:t>and needs </a:t>
            </a:r>
            <a:r>
              <a:rPr lang="en-US" sz="2800" b="1" dirty="0"/>
              <a:t>for developing and </a:t>
            </a:r>
            <a:r>
              <a:rPr lang="en-US" sz="2800" b="1" dirty="0" smtClean="0"/>
              <a:t>implementing a </a:t>
            </a:r>
            <a:r>
              <a:rPr lang="en-US" sz="2800" b="1" dirty="0"/>
              <a:t>career plan </a:t>
            </a:r>
            <a:endParaRPr lang="en-US" sz="2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</a:t>
            </a:r>
            <a:r>
              <a:rPr lang="en-US" sz="28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adjustment: </a:t>
            </a:r>
            <a:r>
              <a:rPr lang="en-US" sz="2800" b="1" dirty="0"/>
              <a:t>Helping </a:t>
            </a:r>
            <a:r>
              <a:rPr lang="en-US" sz="2800" b="1" dirty="0" smtClean="0"/>
              <a:t>clients to </a:t>
            </a:r>
            <a:r>
              <a:rPr lang="en-US" sz="2800" b="1" dirty="0"/>
              <a:t>make their current jobs as </a:t>
            </a:r>
            <a:r>
              <a:rPr lang="en-US" sz="2800" b="1" dirty="0" smtClean="0"/>
              <a:t>satisfying and </a:t>
            </a:r>
            <a:r>
              <a:rPr lang="en-US" sz="2800" b="1" dirty="0"/>
              <a:t>productive as possible</a:t>
            </a:r>
            <a:endParaRPr lang="en-US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11449</TotalTime>
  <Words>1175</Words>
  <Application>Microsoft Office PowerPoint</Application>
  <PresentationFormat>On-screen Show (4:3)</PresentationFormat>
  <Paragraphs>125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Courier New</vt:lpstr>
      <vt:lpstr>Gill Sans MT</vt:lpstr>
      <vt:lpstr>Times New Roman</vt:lpstr>
      <vt:lpstr>Trebuchet MS</vt:lpstr>
      <vt:lpstr>Verdana</vt:lpstr>
      <vt:lpstr>Wingdings</vt:lpstr>
      <vt:lpstr>Wingdings 2</vt:lpstr>
      <vt:lpstr>Theme1</vt:lpstr>
      <vt:lpstr>PowerPoint Presentation</vt:lpstr>
      <vt:lpstr>Learning Objectives</vt:lpstr>
      <vt:lpstr>Role of Assessments in Career Development</vt:lpstr>
      <vt:lpstr>Relationship between career development theory and assessment</vt:lpstr>
      <vt:lpstr>Key Terms</vt:lpstr>
      <vt:lpstr>Guidelines for Selecting and Using Assessments</vt:lpstr>
      <vt:lpstr>Ethical Considerations When Using Career Assessments</vt:lpstr>
      <vt:lpstr>Things to Remember When Using Assessments</vt:lpstr>
      <vt:lpstr>Basic Uses of Assessments</vt:lpstr>
      <vt:lpstr>Two Types of Assessments</vt:lpstr>
      <vt:lpstr>Factors to Know About Formal Assessments</vt:lpstr>
      <vt:lpstr>Categories of Formal Assessment Instruments</vt:lpstr>
      <vt:lpstr>Characteristics of Formal Assessment Instruments</vt:lpstr>
      <vt:lpstr>Types of Informal Assessments</vt:lpstr>
      <vt:lpstr>Characteristics of Informal Assessment Instruments</vt:lpstr>
      <vt:lpstr>Steps in Working with Assessments</vt:lpstr>
      <vt:lpstr>Preparing Clients for Next Steps</vt:lpstr>
    </vt:vector>
  </TitlesOfParts>
  <Company>CDLA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Blueberry</dc:title>
  <dc:creator>David M Reile</dc:creator>
  <cp:lastModifiedBy>MaryAnn Powell</cp:lastModifiedBy>
  <cp:revision>75</cp:revision>
  <cp:lastPrinted>2017-04-10T23:39:39Z</cp:lastPrinted>
  <dcterms:created xsi:type="dcterms:W3CDTF">2012-01-28T21:35:29Z</dcterms:created>
  <dcterms:modified xsi:type="dcterms:W3CDTF">2017-09-19T13:50:40Z</dcterms:modified>
</cp:coreProperties>
</file>